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55" r:id="rId4"/>
  </p:sldMasterIdLst>
  <p:notesMasterIdLst>
    <p:notesMasterId r:id="rId40"/>
  </p:notesMasterIdLst>
  <p:handoutMasterIdLst>
    <p:handoutMasterId r:id="rId41"/>
  </p:handoutMasterIdLst>
  <p:sldIdLst>
    <p:sldId id="256" r:id="rId5"/>
    <p:sldId id="257" r:id="rId6"/>
    <p:sldId id="271" r:id="rId7"/>
    <p:sldId id="270" r:id="rId8"/>
    <p:sldId id="272" r:id="rId9"/>
    <p:sldId id="273" r:id="rId10"/>
    <p:sldId id="261" r:id="rId11"/>
    <p:sldId id="260" r:id="rId12"/>
    <p:sldId id="281" r:id="rId13"/>
    <p:sldId id="264" r:id="rId14"/>
    <p:sldId id="263" r:id="rId15"/>
    <p:sldId id="259" r:id="rId16"/>
    <p:sldId id="279" r:id="rId17"/>
    <p:sldId id="265" r:id="rId18"/>
    <p:sldId id="274" r:id="rId19"/>
    <p:sldId id="280" r:id="rId20"/>
    <p:sldId id="266" r:id="rId21"/>
    <p:sldId id="267" r:id="rId22"/>
    <p:sldId id="275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77" r:id="rId32"/>
    <p:sldId id="293" r:id="rId33"/>
    <p:sldId id="290" r:id="rId34"/>
    <p:sldId id="296" r:id="rId35"/>
    <p:sldId id="291" r:id="rId36"/>
    <p:sldId id="297" r:id="rId37"/>
    <p:sldId id="298" r:id="rId38"/>
    <p:sldId id="294" r:id="rId3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ayleen Notchick" initials="" lastIdx="6" clrIdx="0"/>
  <p:cmAuthor id="1" name="Kayleen Elizabeth Notchick" initials="KEN" lastIdx="5" clrIdx="1">
    <p:extLst>
      <p:ext uri="{19B8F6BF-5375-455C-9EA6-DF929625EA0E}">
        <p15:presenceInfo xmlns:p15="http://schemas.microsoft.com/office/powerpoint/2012/main" userId="S-1-5-21-1960408961-1177238915-1417001333-54169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BE017"/>
    <a:srgbClr val="9716EE"/>
    <a:srgbClr val="E822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603" autoAdjust="0"/>
    <p:restoredTop sz="94607" autoAdjust="0"/>
  </p:normalViewPr>
  <p:slideViewPr>
    <p:cSldViewPr snapToGrid="0" snapToObjects="1">
      <p:cViewPr varScale="1">
        <p:scale>
          <a:sx n="98" d="100"/>
          <a:sy n="98" d="100"/>
        </p:scale>
        <p:origin x="90" y="3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80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notesMaster" Target="notesMasters/notesMaster1.xml"/><Relationship Id="rId45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5E8225-B893-8E4E-8086-F5A445451470}" type="datetimeFigureOut">
              <a:rPr lang="en-US" smtClean="0"/>
              <a:t>12/3/2014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5D938F-23D8-574C-B931-79C3C6D736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96860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8886E9-CAD4-F341-B774-54F1C4CA8E2C}" type="datetimeFigureOut">
              <a:rPr lang="en-US" smtClean="0"/>
              <a:t>12/3/2014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7F75C7-091A-D24A-88B8-60CAB861A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66625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7F75C7-091A-D24A-88B8-60CAB861ABD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0161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</a:t>
            </a:r>
            <a:r>
              <a:rPr lang="en-US" baseline="0" dirty="0" smtClean="0"/>
              <a:t> thing at a time</a:t>
            </a:r>
          </a:p>
          <a:p>
            <a:r>
              <a:rPr lang="en-US" baseline="0" dirty="0" smtClean="0"/>
              <a:t>First </a:t>
            </a:r>
            <a:r>
              <a:rPr lang="en-US" baseline="0" dirty="0" err="1" smtClean="0"/>
              <a:t>presente</a:t>
            </a:r>
            <a:r>
              <a:rPr lang="en-US" baseline="0" dirty="0" smtClean="0"/>
              <a:t> and then </a:t>
            </a:r>
            <a:r>
              <a:rPr lang="en-US" baseline="0" dirty="0" err="1" smtClean="0"/>
              <a:t>pasado</a:t>
            </a:r>
            <a:r>
              <a:rPr lang="en-US" baseline="0" dirty="0" smtClean="0"/>
              <a:t> after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7F75C7-091A-D24A-88B8-60CAB861ABD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8296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7F75C7-091A-D24A-88B8-60CAB861ABD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6355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7F75C7-091A-D24A-88B8-60CAB861ABD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6355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034E5-11CE-824F-9022-4A1128CD6948}" type="datetime1">
              <a:rPr lang="en-US" smtClean="0"/>
              <a:t>12/3/2014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8E988-FB04-AB4E-BE5A-59F242AF7F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351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4838F-CFCD-BE4C-8686-127D3E181C88}" type="datetime1">
              <a:rPr lang="en-US" smtClean="0"/>
              <a:t>12/3/2014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317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61F8E-9CF2-F645-B053-A8F974F8D3E1}" type="datetime1">
              <a:rPr lang="en-US" smtClean="0"/>
              <a:t>12/3/2014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996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2B9AC-7BA5-4D45-896D-3347EEF97388}" type="datetime1">
              <a:rPr lang="en-US" smtClean="0"/>
              <a:t>12/3/2014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382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0C8F1-7E5D-634E-8322-9CD24B33587F}" type="datetime1">
              <a:rPr lang="en-US" smtClean="0"/>
              <a:t>12/3/2014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F2B4D-6B12-4EDF-87BB-2B55CECB66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394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323EE-E3A9-C148-A3CB-41FD625E3D5E}" type="datetime1">
              <a:rPr lang="en-US" smtClean="0"/>
              <a:t>12/3/2014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594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5E9DF-FA9B-D94B-9513-3CEE8C15193D}" type="datetime1">
              <a:rPr lang="en-US" smtClean="0"/>
              <a:t>12/3/2014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824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5B1B3-C392-4044-A223-2D3EBC804BB9}" type="datetime1">
              <a:rPr lang="en-US" smtClean="0"/>
              <a:t>12/3/2014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712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AEE06-BD88-0E4E-806D-5BD2E8B248A2}" type="datetime1">
              <a:rPr lang="en-US" smtClean="0"/>
              <a:t>12/3/2014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224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87A3E-EB54-994A-90D1-E75B8EEB091A}" type="datetime1">
              <a:rPr lang="en-US" smtClean="0"/>
              <a:t>12/3/2014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220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3722F-7207-E546-B3B9-1F59556F8416}" type="datetime1">
              <a:rPr lang="en-US" smtClean="0"/>
              <a:t>12/3/2014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983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9AD51F-50E2-D44E-AD3E-AA62B49B9EE4}" type="datetime1">
              <a:rPr lang="en-US" smtClean="0"/>
              <a:t>12/3/2014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56" r:id="rId1"/>
    <p:sldLayoutId id="2147493457" r:id="rId2"/>
    <p:sldLayoutId id="2147493458" r:id="rId3"/>
    <p:sldLayoutId id="2147493459" r:id="rId4"/>
    <p:sldLayoutId id="2147493460" r:id="rId5"/>
    <p:sldLayoutId id="2147493461" r:id="rId6"/>
    <p:sldLayoutId id="2147493462" r:id="rId7"/>
    <p:sldLayoutId id="2147493463" r:id="rId8"/>
    <p:sldLayoutId id="2147493464" r:id="rId9"/>
    <p:sldLayoutId id="2147493465" r:id="rId10"/>
    <p:sldLayoutId id="2147493466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sz="6000" b="1" dirty="0" smtClean="0">
                <a:solidFill>
                  <a:srgbClr val="3366FF"/>
                </a:solidFill>
              </a:rPr>
              <a:t>Hoy en clase</a:t>
            </a:r>
            <a:endParaRPr lang="es-ES_tradnl" sz="6000" b="1" dirty="0">
              <a:solidFill>
                <a:srgbClr val="3366FF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sz="4000" b="1" dirty="0" smtClean="0"/>
              <a:t>6.1.1 </a:t>
            </a:r>
            <a:r>
              <a:rPr lang="es-ES_tradnl" sz="4000" b="1" dirty="0" err="1" smtClean="0"/>
              <a:t>Vocabulary</a:t>
            </a:r>
            <a:r>
              <a:rPr lang="es-ES_tradnl" sz="4000" b="1" dirty="0" smtClean="0"/>
              <a:t> </a:t>
            </a:r>
            <a:r>
              <a:rPr lang="es-ES_tradnl" sz="4000" b="1" i="1" dirty="0" smtClean="0"/>
              <a:t>Los accesorios y las compras</a:t>
            </a:r>
            <a:r>
              <a:rPr lang="es-ES_tradnl" sz="4000" b="1" dirty="0" smtClean="0"/>
              <a:t> </a:t>
            </a:r>
            <a:r>
              <a:rPr lang="es-ES_tradnl" sz="4000" dirty="0" smtClean="0"/>
              <a:t>(Mosaicos p. 42-43, 47)</a:t>
            </a:r>
          </a:p>
          <a:p>
            <a:r>
              <a:rPr lang="es-ES_tradnl" sz="4000" b="1" dirty="0" smtClean="0"/>
              <a:t>6.2.3 </a:t>
            </a:r>
            <a:r>
              <a:rPr lang="es-ES_tradnl" sz="4000" b="1" i="1" dirty="0" smtClean="0"/>
              <a:t>Gustar</a:t>
            </a:r>
            <a:r>
              <a:rPr lang="es-ES_tradnl" sz="4000" b="1" dirty="0" smtClean="0"/>
              <a:t> and similar </a:t>
            </a:r>
            <a:r>
              <a:rPr lang="es-ES_tradnl" sz="4000" b="1" dirty="0" err="1" smtClean="0"/>
              <a:t>verbs</a:t>
            </a:r>
            <a:r>
              <a:rPr lang="es-ES_tradnl" sz="4000" b="1" dirty="0" smtClean="0"/>
              <a:t> </a:t>
            </a:r>
            <a:r>
              <a:rPr lang="es-ES_tradnl" sz="4000" dirty="0" smtClean="0"/>
              <a:t>(</a:t>
            </a:r>
            <a:r>
              <a:rPr lang="es-ES_tradnl" sz="4000" i="1" dirty="0" smtClean="0"/>
              <a:t>Mosaicos</a:t>
            </a:r>
            <a:r>
              <a:rPr lang="es-ES_tradnl" sz="4000" dirty="0" smtClean="0"/>
              <a:t> p. 58-59)</a:t>
            </a:r>
          </a:p>
          <a:p>
            <a:endParaRPr lang="es-ES_tradnl" dirty="0" smtClean="0"/>
          </a:p>
          <a:p>
            <a:endParaRPr lang="es-ES_tradnl" dirty="0" smtClean="0"/>
          </a:p>
          <a:p>
            <a:endParaRPr lang="es-ES_tradnl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597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_tradnl" sz="3600" b="1" dirty="0" smtClean="0">
                <a:latin typeface="+mn-lt"/>
              </a:rPr>
              <a:t/>
            </a:r>
            <a:br>
              <a:rPr lang="es-ES_tradnl" sz="3600" b="1" dirty="0" smtClean="0">
                <a:latin typeface="+mn-lt"/>
              </a:rPr>
            </a:br>
            <a:r>
              <a:rPr lang="es-ES_tradnl" sz="3600" b="1" dirty="0" smtClean="0">
                <a:latin typeface="+mn-lt"/>
              </a:rPr>
              <a:t>Para </a:t>
            </a:r>
            <a:r>
              <a:rPr lang="es-ES_tradnl" sz="3600" b="1" dirty="0">
                <a:latin typeface="+mn-lt"/>
              </a:rPr>
              <a:t>clarificar </a:t>
            </a:r>
            <a:r>
              <a:rPr lang="es-ES_tradnl" sz="3600" b="1" dirty="0" smtClean="0">
                <a:latin typeface="+mn-lt"/>
              </a:rPr>
              <a:t/>
            </a:r>
            <a:br>
              <a:rPr lang="es-ES_tradnl" sz="3600" b="1" dirty="0" smtClean="0">
                <a:latin typeface="+mn-lt"/>
              </a:rPr>
            </a:br>
            <a:r>
              <a:rPr lang="es-ES_tradnl" sz="3600" b="1" dirty="0" smtClean="0">
                <a:latin typeface="+mn-lt"/>
              </a:rPr>
              <a:t>quién </a:t>
            </a:r>
            <a:r>
              <a:rPr lang="es-ES_tradnl" sz="3600" b="1" dirty="0">
                <a:latin typeface="+mn-lt"/>
              </a:rPr>
              <a:t>recibe el gusto usa…</a:t>
            </a:r>
            <a:r>
              <a:rPr lang="es-ES_tradnl" dirty="0"/>
              <a:t/>
            </a:r>
            <a:br>
              <a:rPr lang="es-ES_tradnl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21275"/>
          </a:xfrm>
        </p:spPr>
        <p:txBody>
          <a:bodyPr/>
          <a:lstStyle/>
          <a:p>
            <a:pPr marL="0" indent="0">
              <a:buNone/>
            </a:pPr>
            <a:endParaRPr lang="es-ES_tradnl" dirty="0" smtClean="0"/>
          </a:p>
          <a:p>
            <a:endParaRPr lang="es-ES_tradn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10</a:t>
            </a:fld>
            <a:endParaRPr lang="en-US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0826230"/>
              </p:ext>
            </p:extLst>
          </p:nvPr>
        </p:nvGraphicFramePr>
        <p:xfrm>
          <a:off x="1402010" y="1417638"/>
          <a:ext cx="6217990" cy="292608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3108995"/>
                <a:gridCol w="3108995"/>
              </a:tblGrid>
              <a:tr h="510084">
                <a:tc>
                  <a:txBody>
                    <a:bodyPr/>
                    <a:lstStyle/>
                    <a:p>
                      <a:pPr algn="ctr"/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/>
                    </a:p>
                  </a:txBody>
                  <a:tcPr/>
                </a:tc>
              </a:tr>
              <a:tr h="510084">
                <a:tc>
                  <a:txBody>
                    <a:bodyPr/>
                    <a:lstStyle/>
                    <a:p>
                      <a:pPr algn="ctr"/>
                      <a:r>
                        <a:rPr lang="es-ES_tradnl" sz="2800" b="1" noProof="0" dirty="0" smtClean="0"/>
                        <a:t>A mí</a:t>
                      </a:r>
                      <a:endParaRPr lang="es-ES_tradnl" sz="2800" b="1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800" b="1" noProof="0" dirty="0" smtClean="0"/>
                        <a:t>A </a:t>
                      </a:r>
                      <a:r>
                        <a:rPr lang="es-ES_tradnl" sz="2800" b="1" noProof="0" dirty="0" err="1" smtClean="0"/>
                        <a:t>nostros</a:t>
                      </a:r>
                      <a:r>
                        <a:rPr lang="es-ES_tradnl" sz="2800" b="1" noProof="0" dirty="0" smtClean="0"/>
                        <a:t>/as</a:t>
                      </a:r>
                      <a:endParaRPr lang="es-ES_tradnl" sz="2800" b="1" noProof="0" dirty="0"/>
                    </a:p>
                  </a:txBody>
                  <a:tcPr/>
                </a:tc>
              </a:tr>
              <a:tr h="510084">
                <a:tc>
                  <a:txBody>
                    <a:bodyPr/>
                    <a:lstStyle/>
                    <a:p>
                      <a:pPr algn="ctr"/>
                      <a:r>
                        <a:rPr lang="es-ES_tradnl" sz="2800" b="1" noProof="0" dirty="0" smtClean="0"/>
                        <a:t>A ti</a:t>
                      </a:r>
                      <a:endParaRPr lang="es-ES_tradnl" sz="2800" b="1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800" b="1" noProof="0" dirty="0" smtClean="0"/>
                        <a:t>A vosotros/as</a:t>
                      </a:r>
                      <a:endParaRPr lang="es-ES_tradnl" sz="2800" b="1" noProof="0" dirty="0"/>
                    </a:p>
                  </a:txBody>
                  <a:tcPr/>
                </a:tc>
              </a:tr>
              <a:tr h="1092532">
                <a:tc>
                  <a:txBody>
                    <a:bodyPr/>
                    <a:lstStyle/>
                    <a:p>
                      <a:pPr algn="ctr"/>
                      <a:r>
                        <a:rPr lang="es-ES_tradnl" sz="2800" b="1" noProof="0" dirty="0" smtClean="0"/>
                        <a:t>A él</a:t>
                      </a:r>
                    </a:p>
                    <a:p>
                      <a:pPr algn="ctr"/>
                      <a:r>
                        <a:rPr lang="es-ES_tradnl" sz="2800" b="1" noProof="0" dirty="0" smtClean="0"/>
                        <a:t>A ella</a:t>
                      </a:r>
                    </a:p>
                    <a:p>
                      <a:pPr algn="ctr"/>
                      <a:r>
                        <a:rPr lang="es-ES_tradnl" sz="2800" b="1" noProof="0" dirty="0" smtClean="0"/>
                        <a:t>A usted</a:t>
                      </a:r>
                      <a:endParaRPr lang="es-ES_tradnl" sz="2800" b="1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800" b="1" noProof="0" dirty="0" smtClean="0"/>
                        <a:t>A ellos</a:t>
                      </a:r>
                    </a:p>
                    <a:p>
                      <a:pPr algn="ctr"/>
                      <a:r>
                        <a:rPr lang="es-ES_tradnl" sz="2800" b="1" noProof="0" dirty="0" smtClean="0"/>
                        <a:t>A</a:t>
                      </a:r>
                      <a:r>
                        <a:rPr lang="es-ES_tradnl" sz="2800" b="1" baseline="0" noProof="0" dirty="0" smtClean="0"/>
                        <a:t> ellas</a:t>
                      </a:r>
                    </a:p>
                    <a:p>
                      <a:pPr algn="ctr"/>
                      <a:r>
                        <a:rPr lang="es-ES_tradnl" sz="2800" b="1" baseline="0" noProof="0" dirty="0" smtClean="0"/>
                        <a:t>A ustedes</a:t>
                      </a:r>
                      <a:endParaRPr lang="es-ES_tradnl" sz="2800" b="1" noProof="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064756" y="4535675"/>
            <a:ext cx="7010056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000" b="1" dirty="0" smtClean="0"/>
              <a:t>También puede usar: a + sustantivo</a:t>
            </a:r>
          </a:p>
          <a:p>
            <a:pPr algn="ctr"/>
            <a:endParaRPr lang="es-ES_tradnl" sz="2000" b="1" dirty="0"/>
          </a:p>
          <a:p>
            <a:pPr algn="ctr"/>
            <a:endParaRPr lang="es-ES_tradnl" sz="2800" b="1" dirty="0" smtClean="0"/>
          </a:p>
          <a:p>
            <a:pPr algn="ctr"/>
            <a:endParaRPr lang="es-ES_tradnl" sz="2800" b="1" dirty="0"/>
          </a:p>
          <a:p>
            <a:pPr algn="ctr"/>
            <a:r>
              <a:rPr lang="es-ES_tradnl" sz="2800" b="1" dirty="0" smtClean="0"/>
              <a:t>Ex. </a:t>
            </a:r>
            <a:r>
              <a:rPr lang="es-ES_tradnl" sz="2800" b="1" dirty="0" smtClean="0">
                <a:solidFill>
                  <a:srgbClr val="1BE017"/>
                </a:solidFill>
              </a:rPr>
              <a:t>A mí </a:t>
            </a:r>
            <a:r>
              <a:rPr lang="es-ES_tradnl" sz="2800" b="1" dirty="0" smtClean="0">
                <a:solidFill>
                  <a:srgbClr val="E822D2"/>
                </a:solidFill>
              </a:rPr>
              <a:t>me </a:t>
            </a:r>
            <a:r>
              <a:rPr lang="es-ES_tradnl" sz="2800" b="1" dirty="0" smtClean="0"/>
              <a:t>gust</a:t>
            </a:r>
            <a:r>
              <a:rPr lang="es-ES_tradnl" sz="2800" b="1" dirty="0" smtClean="0">
                <a:solidFill>
                  <a:srgbClr val="9716EE"/>
                </a:solidFill>
              </a:rPr>
              <a:t>a</a:t>
            </a:r>
            <a:r>
              <a:rPr lang="es-ES_tradnl" sz="2800" b="1" dirty="0" smtClean="0"/>
              <a:t> la </a:t>
            </a:r>
            <a:r>
              <a:rPr lang="es-ES_tradnl" sz="2800" b="1" dirty="0" smtClean="0">
                <a:solidFill>
                  <a:srgbClr val="3366FF"/>
                </a:solidFill>
              </a:rPr>
              <a:t>chaqueta</a:t>
            </a:r>
            <a:r>
              <a:rPr lang="es-ES_tradnl" sz="2800" b="1" dirty="0" smtClean="0"/>
              <a:t>. </a:t>
            </a:r>
            <a:endParaRPr lang="es-ES_tradnl" sz="2800" b="1" dirty="0"/>
          </a:p>
        </p:txBody>
      </p:sp>
      <p:sp>
        <p:nvSpPr>
          <p:cNvPr id="32" name="Circular Arrow 31"/>
          <p:cNvSpPr/>
          <p:nvPr/>
        </p:nvSpPr>
        <p:spPr>
          <a:xfrm>
            <a:off x="2953347" y="5589516"/>
            <a:ext cx="822960" cy="822960"/>
          </a:xfrm>
          <a:prstGeom prst="circular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4" name="Curved Down Arrow 33"/>
          <p:cNvSpPr/>
          <p:nvPr/>
        </p:nvSpPr>
        <p:spPr>
          <a:xfrm>
            <a:off x="4569784" y="5600340"/>
            <a:ext cx="2258836" cy="314816"/>
          </a:xfrm>
          <a:prstGeom prst="curvedDown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2424655" y="6068532"/>
            <a:ext cx="1060460" cy="467691"/>
          </a:xfrm>
          <a:prstGeom prst="ellipse">
            <a:avLst/>
          </a:prstGeom>
          <a:noFill/>
          <a:ln>
            <a:solidFill>
              <a:srgbClr val="1BE017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3485115" y="6068532"/>
            <a:ext cx="522988" cy="467691"/>
          </a:xfrm>
          <a:prstGeom prst="ellipse">
            <a:avLst/>
          </a:prstGeom>
          <a:noFill/>
          <a:ln>
            <a:solidFill>
              <a:srgbClr val="E822D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6813002" y="6068532"/>
            <a:ext cx="379368" cy="467691"/>
          </a:xfrm>
          <a:prstGeom prst="ellipse">
            <a:avLst/>
          </a:prstGeom>
          <a:noFill/>
          <a:ln>
            <a:solidFill>
              <a:srgbClr val="33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4693146" y="6068532"/>
            <a:ext cx="379368" cy="467691"/>
          </a:xfrm>
          <a:prstGeom prst="ellipse">
            <a:avLst/>
          </a:prstGeom>
          <a:noFill/>
          <a:ln>
            <a:solidFill>
              <a:srgbClr val="9716E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004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4" grpId="0" animBg="1"/>
      <p:bldP spid="35" grpId="0" animBg="1"/>
      <p:bldP spid="36" grpId="0" animBg="1"/>
      <p:bldP spid="37" grpId="0" animBg="1"/>
      <p:bldP spid="3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b="1" dirty="0"/>
              <a:t>Otros verbos como </a:t>
            </a:r>
            <a:r>
              <a:rPr lang="es-ES_tradnl" b="1" i="1" dirty="0" smtClean="0"/>
              <a:t>gustar</a:t>
            </a:r>
            <a:r>
              <a:rPr lang="es-ES_tradnl" b="1" dirty="0" smtClean="0"/>
              <a:t> </a:t>
            </a:r>
            <a:endParaRPr lang="es-ES_tradnl" b="1" dirty="0"/>
          </a:p>
        </p:txBody>
      </p:sp>
      <p:graphicFrame>
        <p:nvGraphicFramePr>
          <p:cNvPr id="12" name="Content Placeholder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78079420"/>
              </p:ext>
            </p:extLst>
          </p:nvPr>
        </p:nvGraphicFramePr>
        <p:xfrm>
          <a:off x="457200" y="1667610"/>
          <a:ext cx="8229600" cy="353568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endParaRPr lang="es-ES_tradnl" sz="3200" b="1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_tradnl" sz="3200" b="1" noProof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_tradnl" sz="4400" b="1" noProof="0" dirty="0" smtClean="0"/>
                        <a:t>Encantar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sz="4400" b="1" noProof="0" smtClean="0"/>
                        <a:t>Parecer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_tradnl" sz="4400" b="1" noProof="0" smtClean="0"/>
                        <a:t>Fascinar</a:t>
                      </a:r>
                      <a:endParaRPr lang="es-ES_tradnl" sz="4400" b="1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sz="4400" b="1" noProof="0" dirty="0" smtClean="0"/>
                        <a:t>Quedar</a:t>
                      </a:r>
                      <a:endParaRPr lang="es-ES_tradnl" sz="4400" b="1" noProof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_tradnl" sz="4400" b="1" noProof="0" smtClean="0"/>
                        <a:t>Interesar</a:t>
                      </a:r>
                      <a:endParaRPr lang="es-ES_tradnl" sz="4400" b="1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sz="4400" b="1" noProof="0" dirty="0" smtClean="0"/>
                        <a:t>Caer bien</a:t>
                      </a:r>
                    </a:p>
                    <a:p>
                      <a:r>
                        <a:rPr lang="es-ES_tradnl" sz="4400" b="1" noProof="0" dirty="0" smtClean="0"/>
                        <a:t>Caer mal</a:t>
                      </a:r>
                      <a:endParaRPr lang="es-ES_tradnl" sz="4400" b="1" noProof="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752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tandin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3300" y="2099457"/>
            <a:ext cx="4584475" cy="6858000"/>
          </a:xfrm>
          <a:prstGeom prst="rect">
            <a:avLst/>
          </a:prstGeom>
        </p:spPr>
      </p:pic>
      <p:sp>
        <p:nvSpPr>
          <p:cNvPr id="11" name="Oval Callout 10"/>
          <p:cNvSpPr/>
          <p:nvPr/>
        </p:nvSpPr>
        <p:spPr>
          <a:xfrm>
            <a:off x="4588563" y="300504"/>
            <a:ext cx="3513432" cy="2393177"/>
          </a:xfrm>
          <a:prstGeom prst="wedgeEllipseCallou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400" b="1" dirty="0">
                <a:solidFill>
                  <a:srgbClr val="E822D2"/>
                </a:solidFill>
              </a:rPr>
              <a:t>M</a:t>
            </a:r>
            <a:r>
              <a:rPr lang="es-ES_tradnl" sz="2400" b="1" dirty="0" smtClean="0">
                <a:solidFill>
                  <a:srgbClr val="E822D2"/>
                </a:solidFill>
              </a:rPr>
              <a:t>e</a:t>
            </a:r>
            <a:r>
              <a:rPr lang="es-ES_tradnl" sz="2400" b="1" dirty="0" smtClean="0"/>
              <a:t> </a:t>
            </a:r>
            <a:r>
              <a:rPr lang="es-ES_tradnl" sz="2400" b="1" dirty="0" smtClean="0">
                <a:solidFill>
                  <a:schemeClr val="tx1"/>
                </a:solidFill>
              </a:rPr>
              <a:t>gust</a:t>
            </a:r>
            <a:r>
              <a:rPr lang="es-ES_tradnl" sz="2400" b="1" dirty="0" smtClean="0">
                <a:solidFill>
                  <a:srgbClr val="E822D2"/>
                </a:solidFill>
              </a:rPr>
              <a:t>an</a:t>
            </a:r>
            <a:r>
              <a:rPr lang="es-ES_tradnl" sz="2400" b="1" dirty="0" smtClean="0"/>
              <a:t> las </a:t>
            </a:r>
            <a:r>
              <a:rPr lang="es-ES_tradnl" sz="2400" b="1" dirty="0" smtClean="0">
                <a:solidFill>
                  <a:srgbClr val="3366FF"/>
                </a:solidFill>
              </a:rPr>
              <a:t>gafas de sol</a:t>
            </a:r>
            <a:r>
              <a:rPr lang="es-ES_tradnl" sz="2400" b="1" dirty="0" smtClean="0"/>
              <a:t>. </a:t>
            </a:r>
            <a:r>
              <a:rPr lang="es-ES_tradnl" sz="2400" b="1" dirty="0" smtClean="0">
                <a:solidFill>
                  <a:srgbClr val="E822D2"/>
                </a:solidFill>
              </a:rPr>
              <a:t>Me</a:t>
            </a:r>
            <a:r>
              <a:rPr lang="es-ES_tradnl" sz="2400" b="1" dirty="0" smtClean="0"/>
              <a:t> gustar</a:t>
            </a:r>
            <a:r>
              <a:rPr lang="es-ES_tradnl" sz="2400" b="1" dirty="0" smtClean="0">
                <a:solidFill>
                  <a:srgbClr val="E822D2"/>
                </a:solidFill>
              </a:rPr>
              <a:t>ía </a:t>
            </a:r>
            <a:r>
              <a:rPr lang="es-ES_tradnl" sz="2400" b="1" dirty="0" smtClean="0"/>
              <a:t>comprar más. </a:t>
            </a:r>
            <a:endParaRPr lang="es-ES_tradnl" sz="2400" b="1" dirty="0"/>
          </a:p>
        </p:txBody>
      </p:sp>
      <p:sp>
        <p:nvSpPr>
          <p:cNvPr id="12" name="Cloud Callout 11"/>
          <p:cNvSpPr/>
          <p:nvPr/>
        </p:nvSpPr>
        <p:spPr>
          <a:xfrm>
            <a:off x="0" y="300504"/>
            <a:ext cx="3328873" cy="2902567"/>
          </a:xfrm>
          <a:prstGeom prst="cloudCallout">
            <a:avLst>
              <a:gd name="adj1" fmla="val 49490"/>
              <a:gd name="adj2" fmla="val 60192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800" b="1" dirty="0" smtClean="0"/>
              <a:t>¿(A ti) </a:t>
            </a:r>
            <a:r>
              <a:rPr lang="es-ES_tradnl" sz="2800" b="1" dirty="0" smtClean="0">
                <a:solidFill>
                  <a:srgbClr val="E822D2"/>
                </a:solidFill>
              </a:rPr>
              <a:t>Te</a:t>
            </a:r>
            <a:r>
              <a:rPr lang="es-ES_tradnl" sz="2800" b="1" dirty="0" smtClean="0">
                <a:solidFill>
                  <a:srgbClr val="0000FF"/>
                </a:solidFill>
              </a:rPr>
              <a:t> </a:t>
            </a:r>
            <a:r>
              <a:rPr lang="es-ES_tradnl" sz="2800" b="1" dirty="0" smtClean="0">
                <a:solidFill>
                  <a:srgbClr val="000000"/>
                </a:solidFill>
              </a:rPr>
              <a:t>gust</a:t>
            </a:r>
            <a:r>
              <a:rPr lang="es-ES_tradnl" sz="2800" b="1" dirty="0" smtClean="0">
                <a:solidFill>
                  <a:srgbClr val="E822D2"/>
                </a:solidFill>
              </a:rPr>
              <a:t>an </a:t>
            </a:r>
            <a:r>
              <a:rPr lang="es-ES_tradnl" sz="2800" b="1" dirty="0" smtClean="0">
                <a:solidFill>
                  <a:schemeClr val="tx1"/>
                </a:solidFill>
              </a:rPr>
              <a:t>las </a:t>
            </a:r>
            <a:r>
              <a:rPr lang="es-ES_tradnl" sz="2800" b="1" dirty="0" smtClean="0">
                <a:solidFill>
                  <a:srgbClr val="3366FF"/>
                </a:solidFill>
              </a:rPr>
              <a:t>gafas de sol</a:t>
            </a:r>
            <a:r>
              <a:rPr lang="es-ES_tradnl" sz="2800" b="1" dirty="0" smtClean="0"/>
              <a:t>?</a:t>
            </a:r>
            <a:endParaRPr lang="es-ES_tradnl" sz="28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062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13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74947" y="392463"/>
            <a:ext cx="831185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4800" b="1" dirty="0" smtClean="0">
                <a:solidFill>
                  <a:srgbClr val="E822D2"/>
                </a:solidFill>
              </a:rPr>
              <a:t>Le</a:t>
            </a:r>
            <a:r>
              <a:rPr lang="es-ES_tradnl" sz="4800" b="1" dirty="0" smtClean="0"/>
              <a:t> qued</a:t>
            </a:r>
            <a:r>
              <a:rPr lang="es-ES_tradnl" sz="4800" b="1" dirty="0" smtClean="0">
                <a:solidFill>
                  <a:srgbClr val="E822D2"/>
                </a:solidFill>
              </a:rPr>
              <a:t>an</a:t>
            </a:r>
            <a:r>
              <a:rPr lang="es-ES_tradnl" sz="4800" b="1" dirty="0" smtClean="0"/>
              <a:t> </a:t>
            </a:r>
            <a:r>
              <a:rPr lang="es-ES_tradnl" sz="4800" b="1" dirty="0"/>
              <a:t>bien la </a:t>
            </a:r>
            <a:r>
              <a:rPr lang="es-ES_tradnl" sz="4800" b="1" dirty="0">
                <a:solidFill>
                  <a:srgbClr val="3366FF"/>
                </a:solidFill>
              </a:rPr>
              <a:t>bufanda</a:t>
            </a:r>
            <a:r>
              <a:rPr lang="es-ES_tradnl" sz="4800" b="1" dirty="0"/>
              <a:t> y los </a:t>
            </a:r>
            <a:r>
              <a:rPr lang="es-ES_tradnl" sz="4800" b="1" dirty="0">
                <a:solidFill>
                  <a:srgbClr val="3366FF"/>
                </a:solidFill>
              </a:rPr>
              <a:t>guantes</a:t>
            </a:r>
            <a:r>
              <a:rPr lang="es-ES_tradnl" sz="4800" b="1" dirty="0"/>
              <a:t>. </a:t>
            </a:r>
          </a:p>
        </p:txBody>
      </p:sp>
      <p:pic>
        <p:nvPicPr>
          <p:cNvPr id="4" name="Picture 3" descr="scarf and glov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5585" y="2333482"/>
            <a:ext cx="2859859" cy="4022868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 flipV="1">
            <a:off x="4283290" y="2732616"/>
            <a:ext cx="2008321" cy="1258453"/>
          </a:xfrm>
          <a:prstGeom prst="line">
            <a:avLst/>
          </a:prstGeom>
          <a:ln w="57150" cmpd="sng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>
            <a:off x="1938916" y="3587881"/>
            <a:ext cx="1246262" cy="2012056"/>
          </a:xfrm>
          <a:prstGeom prst="line">
            <a:avLst/>
          </a:prstGeom>
          <a:ln w="57150" cmpd="sng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6291611" y="2547950"/>
            <a:ext cx="20997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2800" b="1" dirty="0"/>
              <a:t>La </a:t>
            </a:r>
            <a:r>
              <a:rPr lang="es-ES_tradnl" sz="2800" b="1" dirty="0">
                <a:solidFill>
                  <a:srgbClr val="3366FF"/>
                </a:solidFill>
              </a:rPr>
              <a:t>bufanda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88237" y="5693053"/>
            <a:ext cx="26403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800" b="1" dirty="0" smtClean="0"/>
              <a:t>Los </a:t>
            </a:r>
            <a:r>
              <a:rPr lang="es-ES_tradnl" sz="2800" b="1" dirty="0" smtClean="0">
                <a:solidFill>
                  <a:srgbClr val="3366FF"/>
                </a:solidFill>
              </a:rPr>
              <a:t>guantes</a:t>
            </a:r>
            <a:endParaRPr lang="es-ES_tradnl" sz="2800" b="1" dirty="0">
              <a:solidFill>
                <a:srgbClr val="33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8342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</p:txBody>
      </p:sp>
      <p:pic>
        <p:nvPicPr>
          <p:cNvPr id="10" name="Content Placeholder 9" descr="james upclose.jpg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57" r="15957"/>
          <a:stretch>
            <a:fillRect/>
          </a:stretch>
        </p:blipFill>
        <p:spPr>
          <a:xfrm>
            <a:off x="3924388" y="3812387"/>
            <a:ext cx="2628812" cy="2569958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14</a:t>
            </a:fld>
            <a:endParaRPr lang="en-US"/>
          </a:p>
        </p:txBody>
      </p:sp>
      <p:sp>
        <p:nvSpPr>
          <p:cNvPr id="11" name="Oval Callout 10"/>
          <p:cNvSpPr/>
          <p:nvPr/>
        </p:nvSpPr>
        <p:spPr>
          <a:xfrm>
            <a:off x="4912829" y="1983292"/>
            <a:ext cx="4231171" cy="2482960"/>
          </a:xfrm>
          <a:prstGeom prst="wedgeEllipseCallou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 rot="10800000" flipV="1">
            <a:off x="5252629" y="2550502"/>
            <a:ext cx="3434171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(</a:t>
            </a:r>
            <a:r>
              <a:rPr lang="es-ES_tradnl" sz="2400" b="1" dirty="0"/>
              <a:t>A mí) </a:t>
            </a:r>
            <a:r>
              <a:rPr lang="es-ES_tradnl" sz="2400" b="1" dirty="0">
                <a:solidFill>
                  <a:srgbClr val="E822D2"/>
                </a:solidFill>
              </a:rPr>
              <a:t>me</a:t>
            </a:r>
            <a:r>
              <a:rPr lang="es-ES_tradnl" sz="2400" b="1" dirty="0"/>
              <a:t> ca</a:t>
            </a:r>
            <a:r>
              <a:rPr lang="es-ES_tradnl" sz="2400" b="1" dirty="0">
                <a:solidFill>
                  <a:srgbClr val="E822D2"/>
                </a:solidFill>
              </a:rPr>
              <a:t>e</a:t>
            </a:r>
            <a:r>
              <a:rPr lang="es-ES_tradnl" sz="2400" b="1" dirty="0"/>
              <a:t> bien el León. </a:t>
            </a:r>
            <a:r>
              <a:rPr lang="es-ES_tradnl" sz="2400" b="1" dirty="0" smtClean="0"/>
              <a:t>¡León y yo somos amigos</a:t>
            </a:r>
            <a:r>
              <a:rPr lang="es-ES_tradnl" sz="2000" b="1" dirty="0" smtClean="0"/>
              <a:t>! </a:t>
            </a:r>
            <a:endParaRPr lang="es-ES_tradnl" sz="2000" b="1" dirty="0"/>
          </a:p>
        </p:txBody>
      </p:sp>
      <p:pic>
        <p:nvPicPr>
          <p:cNvPr id="8" name="Picture 7" descr="wife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854" y="1572594"/>
            <a:ext cx="1947672" cy="2926080"/>
          </a:xfrm>
          <a:prstGeom prst="rect">
            <a:avLst/>
          </a:prstGeom>
        </p:spPr>
      </p:pic>
      <p:sp>
        <p:nvSpPr>
          <p:cNvPr id="17" name="Cloud Callout 16"/>
          <p:cNvSpPr/>
          <p:nvPr/>
        </p:nvSpPr>
        <p:spPr>
          <a:xfrm>
            <a:off x="1512558" y="153950"/>
            <a:ext cx="4432726" cy="2459716"/>
          </a:xfrm>
          <a:prstGeom prst="cloudCallou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s-ES_tradnl" sz="2800" b="1" dirty="0" smtClean="0"/>
              <a:t>¿Porqué (a ti) </a:t>
            </a:r>
            <a:r>
              <a:rPr lang="es-ES_tradnl" sz="2800" b="1" dirty="0" smtClean="0">
                <a:solidFill>
                  <a:srgbClr val="E822D2"/>
                </a:solidFill>
              </a:rPr>
              <a:t>te</a:t>
            </a:r>
            <a:r>
              <a:rPr lang="es-ES_tradnl" sz="2800" b="1" dirty="0" smtClean="0"/>
              <a:t> gust</a:t>
            </a:r>
            <a:r>
              <a:rPr lang="es-ES_tradnl" sz="2800" b="1" dirty="0" smtClean="0">
                <a:solidFill>
                  <a:srgbClr val="E822D2"/>
                </a:solidFill>
              </a:rPr>
              <a:t>a</a:t>
            </a:r>
            <a:r>
              <a:rPr lang="es-ES_tradnl" sz="2800" b="1" dirty="0" smtClean="0"/>
              <a:t> ir de compras con </a:t>
            </a:r>
            <a:r>
              <a:rPr lang="es-ES_tradnl" sz="2800" b="1" dirty="0" err="1" smtClean="0"/>
              <a:t>Leon</a:t>
            </a:r>
            <a:r>
              <a:rPr lang="es-ES_tradnl" sz="2800" b="1" dirty="0" smtClean="0"/>
              <a:t>? </a:t>
            </a:r>
            <a:endParaRPr lang="es-ES_tradnl" sz="2800" b="1" dirty="0"/>
          </a:p>
        </p:txBody>
      </p:sp>
    </p:spTree>
    <p:extLst>
      <p:ext uri="{BB962C8B-B14F-4D97-AF65-F5344CB8AC3E}">
        <p14:creationId xmlns:p14="http://schemas.microsoft.com/office/powerpoint/2010/main" val="1745178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603250"/>
            <a:ext cx="8229600" cy="5522913"/>
          </a:xfrm>
        </p:spPr>
        <p:txBody>
          <a:bodyPr/>
          <a:lstStyle/>
          <a:p>
            <a:pPr marL="0" indent="0" algn="ctr">
              <a:buNone/>
            </a:pPr>
            <a:r>
              <a:rPr lang="es-ES_tradnl" b="1" dirty="0" smtClean="0"/>
              <a:t>La esposa de James </a:t>
            </a:r>
            <a:r>
              <a:rPr lang="es-ES_tradnl" b="1" dirty="0" smtClean="0">
                <a:solidFill>
                  <a:srgbClr val="E822D2"/>
                </a:solidFill>
              </a:rPr>
              <a:t>le</a:t>
            </a:r>
            <a:r>
              <a:rPr lang="es-ES_tradnl" b="1" dirty="0" smtClean="0"/>
              <a:t> encant</a:t>
            </a:r>
            <a:r>
              <a:rPr lang="es-ES_tradnl" b="1" dirty="0" smtClean="0">
                <a:solidFill>
                  <a:srgbClr val="E822D2"/>
                </a:solidFill>
              </a:rPr>
              <a:t>an</a:t>
            </a:r>
            <a:r>
              <a:rPr lang="es-ES_tradnl" b="1" dirty="0" smtClean="0"/>
              <a:t> los </a:t>
            </a:r>
            <a:r>
              <a:rPr lang="es-ES_tradnl" b="1" dirty="0" smtClean="0">
                <a:solidFill>
                  <a:srgbClr val="3366FF"/>
                </a:solidFill>
              </a:rPr>
              <a:t>regalos</a:t>
            </a:r>
            <a:r>
              <a:rPr lang="es-ES_tradnl" b="1" dirty="0" smtClean="0"/>
              <a:t>. </a:t>
            </a:r>
            <a:r>
              <a:rPr lang="es-ES_tradnl" b="1" dirty="0" smtClean="0">
                <a:solidFill>
                  <a:srgbClr val="E822D2"/>
                </a:solidFill>
              </a:rPr>
              <a:t>Le</a:t>
            </a:r>
            <a:r>
              <a:rPr lang="es-ES_tradnl" b="1" dirty="0" smtClean="0"/>
              <a:t> gust</a:t>
            </a:r>
            <a:r>
              <a:rPr lang="es-ES_tradnl" b="1" dirty="0" smtClean="0">
                <a:solidFill>
                  <a:srgbClr val="E822D2"/>
                </a:solidFill>
              </a:rPr>
              <a:t>a</a:t>
            </a:r>
            <a:r>
              <a:rPr lang="es-ES_tradnl" b="1" dirty="0" smtClean="0"/>
              <a:t> recibir </a:t>
            </a:r>
            <a:r>
              <a:rPr lang="es-ES_tradnl" b="1" dirty="0" smtClean="0">
                <a:solidFill>
                  <a:srgbClr val="3366FF"/>
                </a:solidFill>
              </a:rPr>
              <a:t>joyas</a:t>
            </a:r>
            <a:r>
              <a:rPr lang="es-ES_tradnl" b="1" dirty="0" smtClean="0"/>
              <a:t>. </a:t>
            </a:r>
            <a:endParaRPr lang="es-ES_tradnl"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15</a:t>
            </a:fld>
            <a:endParaRPr lang="en-US"/>
          </a:p>
        </p:txBody>
      </p:sp>
      <p:pic>
        <p:nvPicPr>
          <p:cNvPr id="10" name="Picture 9" descr="wif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0709" y="3237253"/>
            <a:ext cx="3736975" cy="4141968"/>
          </a:xfrm>
          <a:prstGeom prst="rect">
            <a:avLst/>
          </a:prstGeom>
        </p:spPr>
      </p:pic>
      <p:sp>
        <p:nvSpPr>
          <p:cNvPr id="11" name="Oval Callout 10"/>
          <p:cNvSpPr/>
          <p:nvPr/>
        </p:nvSpPr>
        <p:spPr>
          <a:xfrm>
            <a:off x="134683" y="2018994"/>
            <a:ext cx="4031737" cy="2045741"/>
          </a:xfrm>
          <a:prstGeom prst="wedgeEllipseCallout">
            <a:avLst>
              <a:gd name="adj1" fmla="val 73396"/>
              <a:gd name="adj2" fmla="val 33322"/>
            </a:avLst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s-ES_tradnl" sz="3200" b="1" dirty="0" smtClean="0">
                <a:solidFill>
                  <a:srgbClr val="E822D2"/>
                </a:solidFill>
              </a:rPr>
              <a:t>Me </a:t>
            </a:r>
            <a:r>
              <a:rPr lang="es-ES_tradnl" sz="3200" b="1" dirty="0" smtClean="0"/>
              <a:t>encant</a:t>
            </a:r>
            <a:r>
              <a:rPr lang="es-ES_tradnl" sz="3200" b="1" dirty="0" smtClean="0">
                <a:solidFill>
                  <a:srgbClr val="E822D2"/>
                </a:solidFill>
              </a:rPr>
              <a:t>an</a:t>
            </a:r>
            <a:r>
              <a:rPr lang="es-ES_tradnl" sz="3200" b="1" dirty="0" smtClean="0"/>
              <a:t> </a:t>
            </a:r>
          </a:p>
          <a:p>
            <a:r>
              <a:rPr lang="es-ES_tradnl" sz="3200" b="1" dirty="0" smtClean="0"/>
              <a:t>los </a:t>
            </a:r>
            <a:r>
              <a:rPr lang="es-ES_tradnl" sz="3200" b="1" dirty="0" smtClean="0">
                <a:solidFill>
                  <a:srgbClr val="3366FF"/>
                </a:solidFill>
              </a:rPr>
              <a:t>aretes</a:t>
            </a:r>
            <a:r>
              <a:rPr lang="es-ES_tradnl" sz="3200" b="1" dirty="0" smtClean="0"/>
              <a:t>. </a:t>
            </a:r>
            <a:endParaRPr lang="es-ES_tradnl" sz="3200" b="1" dirty="0"/>
          </a:p>
        </p:txBody>
      </p:sp>
    </p:spTree>
    <p:extLst>
      <p:ext uri="{BB962C8B-B14F-4D97-AF65-F5344CB8AC3E}">
        <p14:creationId xmlns:p14="http://schemas.microsoft.com/office/powerpoint/2010/main" val="2607506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daughters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08" b="9508"/>
          <a:stretch>
            <a:fillRect/>
          </a:stretch>
        </p:blipFill>
        <p:spPr>
          <a:xfrm>
            <a:off x="457200" y="991373"/>
            <a:ext cx="8229600" cy="4525963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16</a:t>
            </a:fld>
            <a:endParaRPr lang="en-US"/>
          </a:p>
        </p:txBody>
      </p:sp>
      <p:sp>
        <p:nvSpPr>
          <p:cNvPr id="6" name="Cloud Callout 5"/>
          <p:cNvSpPr/>
          <p:nvPr/>
        </p:nvSpPr>
        <p:spPr>
          <a:xfrm>
            <a:off x="196253" y="1617739"/>
            <a:ext cx="3422205" cy="2191778"/>
          </a:xfrm>
          <a:prstGeom prst="cloudCallout">
            <a:avLst>
              <a:gd name="adj1" fmla="val 34087"/>
              <a:gd name="adj2" fmla="val 67043"/>
            </a:avLst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s-ES_tradnl" sz="2000" b="1" dirty="0" smtClean="0"/>
              <a:t>Mi hermana y yo </a:t>
            </a:r>
            <a:r>
              <a:rPr lang="es-ES_tradnl" sz="2000" b="1" dirty="0" smtClean="0">
                <a:solidFill>
                  <a:srgbClr val="E822D2"/>
                </a:solidFill>
              </a:rPr>
              <a:t>nos</a:t>
            </a:r>
            <a:r>
              <a:rPr lang="es-ES_tradnl" sz="2000" b="1" dirty="0" smtClean="0"/>
              <a:t> interes</a:t>
            </a:r>
            <a:r>
              <a:rPr lang="es-ES_tradnl" sz="2000" b="1" dirty="0" smtClean="0">
                <a:solidFill>
                  <a:srgbClr val="E822D2"/>
                </a:solidFill>
              </a:rPr>
              <a:t>a</a:t>
            </a:r>
            <a:r>
              <a:rPr lang="es-ES_tradnl" sz="2000" b="1" dirty="0" smtClean="0"/>
              <a:t> </a:t>
            </a:r>
          </a:p>
          <a:p>
            <a:r>
              <a:rPr lang="es-ES_tradnl" sz="2000" b="1" dirty="0" smtClean="0"/>
              <a:t>el fútbol americano. </a:t>
            </a:r>
            <a:endParaRPr lang="es-ES_tradnl" sz="2000" b="1" dirty="0"/>
          </a:p>
        </p:txBody>
      </p:sp>
      <p:sp>
        <p:nvSpPr>
          <p:cNvPr id="7" name="Cloud Callout 6"/>
          <p:cNvSpPr/>
          <p:nvPr/>
        </p:nvSpPr>
        <p:spPr>
          <a:xfrm>
            <a:off x="5445083" y="713197"/>
            <a:ext cx="3531476" cy="2107266"/>
          </a:xfrm>
          <a:prstGeom prst="cloudCallout">
            <a:avLst>
              <a:gd name="adj1" fmla="val -28569"/>
              <a:gd name="adj2" fmla="val 88915"/>
            </a:avLst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s-ES_tradnl" sz="2000" b="1" dirty="0" smtClean="0"/>
              <a:t>¡Nuestra padre </a:t>
            </a:r>
            <a:r>
              <a:rPr lang="es-ES_tradnl" sz="2000" b="1" dirty="0" smtClean="0">
                <a:solidFill>
                  <a:srgbClr val="E822D2"/>
                </a:solidFill>
              </a:rPr>
              <a:t>nos</a:t>
            </a:r>
            <a:r>
              <a:rPr lang="es-ES_tradnl" sz="2000" b="1" dirty="0" smtClean="0"/>
              <a:t> parec</a:t>
            </a:r>
            <a:r>
              <a:rPr lang="es-ES_tradnl" sz="2000" b="1" dirty="0" smtClean="0">
                <a:solidFill>
                  <a:srgbClr val="E822D2"/>
                </a:solidFill>
              </a:rPr>
              <a:t>e</a:t>
            </a:r>
            <a:r>
              <a:rPr lang="es-ES_tradnl" sz="2000" b="1" dirty="0" smtClean="0"/>
              <a:t> el mejor entrenador del mundo!</a:t>
            </a:r>
            <a:endParaRPr lang="es-ES_tradnl" sz="2000" b="1" dirty="0"/>
          </a:p>
        </p:txBody>
      </p:sp>
    </p:spTree>
    <p:extLst>
      <p:ext uri="{BB962C8B-B14F-4D97-AF65-F5344CB8AC3E}">
        <p14:creationId xmlns:p14="http://schemas.microsoft.com/office/powerpoint/2010/main" val="977961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2000" b="1" dirty="0" smtClean="0"/>
              <a:t>Comprehension Check</a:t>
            </a:r>
            <a:endParaRPr lang="en-US" sz="2000" b="1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_tradnl" b="1" dirty="0" smtClean="0"/>
              <a:t>James tiene ….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s-ES_tradnl" b="1" dirty="0" smtClean="0"/>
              <a:t>A. El paraguas</a:t>
            </a:r>
          </a:p>
          <a:p>
            <a:pPr marL="0" indent="0">
              <a:buNone/>
            </a:pPr>
            <a:r>
              <a:rPr lang="es-ES_tradnl" b="1" dirty="0" smtClean="0"/>
              <a:t>B. El sombrero</a:t>
            </a:r>
          </a:p>
          <a:p>
            <a:pPr marL="0" indent="0">
              <a:buNone/>
            </a:pPr>
            <a:r>
              <a:rPr lang="es-ES_tradnl" b="1" dirty="0" smtClean="0"/>
              <a:t>C. La joya</a:t>
            </a:r>
          </a:p>
          <a:p>
            <a:pPr marL="0" indent="0">
              <a:buNone/>
            </a:pPr>
            <a:r>
              <a:rPr lang="es-ES_tradnl" b="1" dirty="0" smtClean="0"/>
              <a:t>D. El anillo</a:t>
            </a:r>
          </a:p>
          <a:p>
            <a:pPr marL="0" indent="0">
              <a:buNone/>
            </a:pPr>
            <a:endParaRPr lang="en-US"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17</a:t>
            </a:fld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http://extras.mnginteractive.com/live/media/site515/2014/0111/20140111_012822_Penn%20State%20Coach%20Foot_Spre_5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1950" y="1981516"/>
            <a:ext cx="4762500" cy="3248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/>
          <p:cNvSpPr/>
          <p:nvPr/>
        </p:nvSpPr>
        <p:spPr>
          <a:xfrm>
            <a:off x="4495800" y="2098766"/>
            <a:ext cx="4191000" cy="1428205"/>
          </a:xfrm>
          <a:prstGeom prst="ellipse">
            <a:avLst/>
          </a:prstGeom>
          <a:noFill/>
          <a:ln w="76200">
            <a:solidFill>
              <a:srgbClr val="1BE017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04801" y="2595154"/>
            <a:ext cx="2969622" cy="557349"/>
          </a:xfrm>
          <a:prstGeom prst="ellipse">
            <a:avLst/>
          </a:prstGeom>
          <a:noFill/>
          <a:ln w="76200">
            <a:solidFill>
              <a:srgbClr val="1BE017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886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2000" b="1" dirty="0" smtClean="0"/>
              <a:t>Comprehension Check</a:t>
            </a:r>
            <a:endParaRPr lang="en-US" sz="2000" b="1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_tradnl" sz="3600" b="1" dirty="0" smtClean="0"/>
              <a:t>A James y León _________ comprar regalos.</a:t>
            </a:r>
          </a:p>
          <a:p>
            <a:pPr marL="0" indent="0">
              <a:buNone/>
            </a:pPr>
            <a:endParaRPr lang="es-ES_tradnl" b="1" dirty="0"/>
          </a:p>
          <a:p>
            <a:pPr marL="0" indent="0">
              <a:buNone/>
            </a:pPr>
            <a:r>
              <a:rPr lang="es-ES_tradnl" b="1" dirty="0" smtClean="0"/>
              <a:t>A. Me gusta</a:t>
            </a:r>
          </a:p>
          <a:p>
            <a:pPr marL="0" indent="0">
              <a:buNone/>
            </a:pPr>
            <a:r>
              <a:rPr lang="es-ES_tradnl" b="1" dirty="0" smtClean="0"/>
              <a:t>B. Les gustan</a:t>
            </a:r>
          </a:p>
          <a:p>
            <a:pPr marL="0" indent="0">
              <a:buNone/>
            </a:pPr>
            <a:r>
              <a:rPr lang="es-ES_tradnl" b="1" dirty="0" smtClean="0"/>
              <a:t>C. Nos gustan</a:t>
            </a:r>
          </a:p>
          <a:p>
            <a:pPr marL="0" indent="0">
              <a:buNone/>
            </a:pPr>
            <a:r>
              <a:rPr lang="es-ES_tradnl" b="1" dirty="0" smtClean="0"/>
              <a:t>D. Les gusta</a:t>
            </a:r>
            <a:endParaRPr lang="es-ES_tradnl"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18</a:t>
            </a:fld>
            <a:endParaRPr lang="en-US"/>
          </a:p>
        </p:txBody>
      </p:sp>
      <p:pic>
        <p:nvPicPr>
          <p:cNvPr id="12" name="Picture 11" descr="both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4550" y="3475038"/>
            <a:ext cx="5302250" cy="2651125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457200" y="5159374"/>
            <a:ext cx="1349375" cy="635000"/>
          </a:xfrm>
          <a:prstGeom prst="ellipse">
            <a:avLst/>
          </a:prstGeom>
          <a:noFill/>
          <a:ln w="76200" cmpd="sng">
            <a:solidFill>
              <a:srgbClr val="1BE017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018576" y="1600200"/>
            <a:ext cx="24503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1BE017"/>
                </a:solidFill>
              </a:rPr>
              <a:t>les </a:t>
            </a:r>
            <a:r>
              <a:rPr lang="en-US" sz="3600" b="1" dirty="0" err="1" smtClean="0">
                <a:solidFill>
                  <a:srgbClr val="1BE017"/>
                </a:solidFill>
              </a:rPr>
              <a:t>gusta</a:t>
            </a:r>
            <a:endParaRPr lang="en-US" sz="3600" b="1" dirty="0">
              <a:solidFill>
                <a:srgbClr val="1BE01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409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685800" y="1495511"/>
            <a:ext cx="7772400" cy="3266340"/>
          </a:xfrm>
        </p:spPr>
        <p:txBody>
          <a:bodyPr>
            <a:normAutofit fontScale="90000"/>
          </a:bodyPr>
          <a:lstStyle/>
          <a:p>
            <a:r>
              <a:rPr lang="es-ES_tradnl" b="1" dirty="0" smtClean="0">
                <a:latin typeface="+mn-lt"/>
              </a:rPr>
              <a:t>Sabemos las tiendas que James y León les gustan. Y los estudiantes de </a:t>
            </a:r>
            <a:r>
              <a:rPr lang="es-ES_tradnl" b="1" dirty="0" err="1" smtClean="0">
                <a:latin typeface="+mn-lt"/>
              </a:rPr>
              <a:t>Penn</a:t>
            </a:r>
            <a:r>
              <a:rPr lang="es-ES_tradnl" b="1" dirty="0" smtClean="0">
                <a:latin typeface="+mn-lt"/>
              </a:rPr>
              <a:t> </a:t>
            </a:r>
            <a:r>
              <a:rPr lang="es-ES_tradnl" b="1" dirty="0" err="1" smtClean="0">
                <a:latin typeface="+mn-lt"/>
              </a:rPr>
              <a:t>State</a:t>
            </a:r>
            <a:r>
              <a:rPr lang="es-ES_tradnl" b="1" dirty="0" smtClean="0">
                <a:latin typeface="+mn-lt"/>
              </a:rPr>
              <a:t>, ¿</a:t>
            </a:r>
            <a:r>
              <a:rPr lang="es-ES_tradnl" b="1" dirty="0">
                <a:latin typeface="+mn-lt"/>
              </a:rPr>
              <a:t>c</a:t>
            </a:r>
            <a:r>
              <a:rPr lang="es-ES_tradnl" b="1" dirty="0" smtClean="0">
                <a:latin typeface="+mn-lt"/>
              </a:rPr>
              <a:t>uáles tiendas les gustan?</a:t>
            </a:r>
            <a:endParaRPr lang="es-ES_tradnl" b="1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508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722312" y="5087937"/>
            <a:ext cx="7971915" cy="1362075"/>
          </a:xfrm>
        </p:spPr>
        <p:txBody>
          <a:bodyPr>
            <a:noAutofit/>
          </a:bodyPr>
          <a:lstStyle/>
          <a:p>
            <a:r>
              <a:rPr lang="es-ES_tradnl" sz="2400" cap="none" dirty="0">
                <a:latin typeface="+mn-lt"/>
              </a:rPr>
              <a:t>6.1.1 </a:t>
            </a:r>
            <a:r>
              <a:rPr lang="es-ES_tradnl" sz="2400" cap="none" dirty="0" err="1">
                <a:latin typeface="+mn-lt"/>
              </a:rPr>
              <a:t>Vocabulary</a:t>
            </a:r>
            <a:r>
              <a:rPr lang="es-ES_tradnl" sz="2400" cap="none" dirty="0">
                <a:latin typeface="+mn-lt"/>
              </a:rPr>
              <a:t> </a:t>
            </a:r>
            <a:r>
              <a:rPr lang="es-ES_tradnl" sz="2400" i="1" cap="none" dirty="0">
                <a:latin typeface="+mn-lt"/>
              </a:rPr>
              <a:t>Los accesorios y las compras</a:t>
            </a:r>
            <a:r>
              <a:rPr lang="es-ES_tradnl" sz="2400" cap="none" dirty="0">
                <a:latin typeface="+mn-lt"/>
              </a:rPr>
              <a:t> (Mosaicos p. 42-43, 47)</a:t>
            </a:r>
            <a:br>
              <a:rPr lang="es-ES_tradnl" sz="2400" cap="none" dirty="0">
                <a:latin typeface="+mn-lt"/>
              </a:rPr>
            </a:br>
            <a:r>
              <a:rPr lang="es-ES_tradnl" sz="2400" cap="none" dirty="0" smtClean="0">
                <a:latin typeface="+mn-lt"/>
              </a:rPr>
              <a:t>6.2.3 </a:t>
            </a:r>
            <a:r>
              <a:rPr lang="es-ES_tradnl" sz="2400" i="1" cap="none" dirty="0">
                <a:latin typeface="+mn-lt"/>
              </a:rPr>
              <a:t>Gustar</a:t>
            </a:r>
            <a:r>
              <a:rPr lang="es-ES_tradnl" sz="2400" cap="none" dirty="0">
                <a:latin typeface="+mn-lt"/>
              </a:rPr>
              <a:t> and similar </a:t>
            </a:r>
            <a:r>
              <a:rPr lang="es-ES_tradnl" sz="2400" cap="none" dirty="0" err="1">
                <a:latin typeface="+mn-lt"/>
              </a:rPr>
              <a:t>verbs</a:t>
            </a:r>
            <a:r>
              <a:rPr lang="es-ES_tradnl" sz="2400" cap="none" dirty="0">
                <a:latin typeface="+mn-lt"/>
              </a:rPr>
              <a:t> (</a:t>
            </a:r>
            <a:r>
              <a:rPr lang="es-ES_tradnl" sz="2400" i="1" cap="none" dirty="0">
                <a:latin typeface="+mn-lt"/>
              </a:rPr>
              <a:t>Mosaicos</a:t>
            </a:r>
            <a:r>
              <a:rPr lang="es-ES_tradnl" sz="2400" cap="none" dirty="0">
                <a:latin typeface="+mn-lt"/>
              </a:rPr>
              <a:t> p. 58-59)</a:t>
            </a:r>
            <a:br>
              <a:rPr lang="es-ES_tradnl" sz="2400" cap="none" dirty="0">
                <a:latin typeface="+mn-lt"/>
              </a:rPr>
            </a:br>
            <a:endParaRPr lang="en-US" sz="2400" cap="none" dirty="0">
              <a:latin typeface="+mn-lt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575781" y="396253"/>
            <a:ext cx="7772400" cy="1175994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es-ES_tradnl" sz="5400" b="1" dirty="0" smtClean="0">
                <a:solidFill>
                  <a:srgbClr val="3366FF"/>
                </a:solidFill>
              </a:rPr>
              <a:t>James y León </a:t>
            </a:r>
          </a:p>
          <a:p>
            <a:pPr algn="ctr"/>
            <a:r>
              <a:rPr lang="es-ES_tradnl" sz="5400" b="1" dirty="0" smtClean="0">
                <a:solidFill>
                  <a:srgbClr val="3366FF"/>
                </a:solidFill>
              </a:rPr>
              <a:t>les gusta ir de compras. </a:t>
            </a:r>
            <a:endParaRPr lang="es-ES_tradnl" sz="5400" b="1" dirty="0">
              <a:solidFill>
                <a:srgbClr val="3366FF"/>
              </a:solidFill>
            </a:endParaRPr>
          </a:p>
        </p:txBody>
      </p:sp>
      <p:pic>
        <p:nvPicPr>
          <p:cNvPr id="8" name="Picture 7" descr="jam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9052" y="2089221"/>
            <a:ext cx="1912936" cy="2549708"/>
          </a:xfrm>
          <a:prstGeom prst="rect">
            <a:avLst/>
          </a:prstGeom>
        </p:spPr>
      </p:pic>
      <p:pic>
        <p:nvPicPr>
          <p:cNvPr id="9" name="Picture 8" descr="nittany lio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4951" y="2089221"/>
            <a:ext cx="1699805" cy="2549708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F2B4D-6B12-4EDF-87BB-2B55CECB6611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675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68"/>
            <a:ext cx="8229600" cy="508139"/>
          </a:xfrm>
        </p:spPr>
        <p:txBody>
          <a:bodyPr>
            <a:normAutofit/>
          </a:bodyPr>
          <a:lstStyle/>
          <a:p>
            <a:pPr algn="l"/>
            <a:r>
              <a:rPr lang="en-US" sz="2000" b="1" dirty="0" smtClean="0">
                <a:latin typeface="+mn-lt"/>
              </a:rPr>
              <a:t>Oral Input (6 min.)</a:t>
            </a:r>
            <a:endParaRPr lang="en-US" sz="20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28707"/>
            <a:ext cx="8229600" cy="619276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_tradnl" sz="3600" b="1" dirty="0"/>
              <a:t>Las compras</a:t>
            </a:r>
          </a:p>
          <a:p>
            <a:pPr marL="0" indent="0">
              <a:buNone/>
            </a:pPr>
            <a:endParaRPr lang="es-ES_tradnl" sz="2400" b="1" dirty="0" smtClean="0"/>
          </a:p>
          <a:p>
            <a:pPr marL="0" indent="0">
              <a:buNone/>
            </a:pPr>
            <a:r>
              <a:rPr lang="es-ES_tradnl" sz="2400" b="1" dirty="0" smtClean="0"/>
              <a:t>Individualmente. Mira las fotos de los estudiantes en sus tiendas favoritas. Después, escucha 5 oraciones. </a:t>
            </a:r>
          </a:p>
          <a:p>
            <a:pPr marL="0" indent="0">
              <a:buNone/>
            </a:pPr>
            <a:r>
              <a:rPr lang="es-ES_tradnl" sz="2400" b="1" dirty="0" smtClean="0"/>
              <a:t>Decide:</a:t>
            </a:r>
            <a:endParaRPr lang="es-ES_tradnl" sz="2400" b="1" dirty="0"/>
          </a:p>
          <a:p>
            <a:pPr marL="514350" indent="-514350">
              <a:buAutoNum type="arabicPeriod"/>
            </a:pPr>
            <a:r>
              <a:rPr lang="es-ES_tradnl" sz="2400" b="1" i="1" dirty="0" smtClean="0"/>
              <a:t> </a:t>
            </a:r>
            <a:r>
              <a:rPr lang="es-ES_tradnl" sz="2400" b="1" dirty="0" smtClean="0"/>
              <a:t>Decide: </a:t>
            </a:r>
            <a:r>
              <a:rPr lang="es-ES_tradnl" sz="2400" b="1" i="1" dirty="0" smtClean="0"/>
              <a:t>Cierto</a:t>
            </a:r>
            <a:r>
              <a:rPr lang="es-ES_tradnl" sz="2400" b="1" dirty="0" smtClean="0"/>
              <a:t> o </a:t>
            </a:r>
            <a:r>
              <a:rPr lang="es-ES_tradnl" sz="2400" b="1" i="1" dirty="0" smtClean="0"/>
              <a:t>falso</a:t>
            </a:r>
            <a:r>
              <a:rPr lang="es-ES_tradnl" sz="2400" b="1" dirty="0" smtClean="0"/>
              <a:t>. </a:t>
            </a:r>
          </a:p>
          <a:p>
            <a:pPr marL="514350" indent="-514350">
              <a:buAutoNum type="arabicPeriod"/>
            </a:pPr>
            <a:r>
              <a:rPr lang="es-ES_tradnl" sz="2400" b="1" dirty="0" smtClean="0"/>
              <a:t>Si es falso: Escoge la tienda correcta. Usa </a:t>
            </a:r>
            <a:r>
              <a:rPr lang="es-ES_tradnl" sz="2400" b="1" i="1" dirty="0" smtClean="0"/>
              <a:t>el almacén, la joyería, la juguetería, la librería, la mueblería, o el supermercado</a:t>
            </a:r>
            <a:r>
              <a:rPr lang="es-ES_tradnl" sz="2400" b="1" dirty="0" smtClean="0"/>
              <a:t>. </a:t>
            </a:r>
          </a:p>
          <a:p>
            <a:pPr marL="0" indent="0">
              <a:buNone/>
            </a:pPr>
            <a:r>
              <a:rPr lang="es-ES_tradnl" sz="2400" b="1" dirty="0" smtClean="0"/>
              <a:t>Ejemplo:</a:t>
            </a:r>
          </a:p>
          <a:p>
            <a:pPr marL="0" indent="0">
              <a:buNone/>
            </a:pPr>
            <a:endParaRPr lang="es-ES_tradnl" sz="28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20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732" y="5181555"/>
            <a:ext cx="2082679" cy="153992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24950" y="4725134"/>
            <a:ext cx="477314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000" b="1" dirty="0" smtClean="0"/>
              <a:t>Sarah le encanta comprar frutas en la mueblería. </a:t>
            </a:r>
          </a:p>
          <a:p>
            <a:endParaRPr lang="es-ES_tradnl" sz="2000" b="1" dirty="0"/>
          </a:p>
          <a:p>
            <a:r>
              <a:rPr lang="es-ES_tradnl" sz="2000" b="1" dirty="0" smtClean="0"/>
              <a:t>Falso, el supermercado. </a:t>
            </a:r>
            <a:endParaRPr lang="es-ES_tradnl" sz="2000" b="1" dirty="0"/>
          </a:p>
        </p:txBody>
      </p:sp>
    </p:spTree>
    <p:extLst>
      <p:ext uri="{BB962C8B-B14F-4D97-AF65-F5344CB8AC3E}">
        <p14:creationId xmlns:p14="http://schemas.microsoft.com/office/powerpoint/2010/main" val="810198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43283"/>
            <a:ext cx="8229600" cy="1578914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s-ES_tradnl" sz="2000" b="1" dirty="0"/>
              <a:t>Decide: </a:t>
            </a:r>
            <a:r>
              <a:rPr lang="es-ES_tradnl" sz="2000" b="1" i="1" dirty="0"/>
              <a:t>Cierto</a:t>
            </a:r>
            <a:r>
              <a:rPr lang="es-ES_tradnl" sz="2000" b="1" dirty="0"/>
              <a:t> o </a:t>
            </a:r>
            <a:r>
              <a:rPr lang="es-ES_tradnl" sz="2000" b="1" i="1" dirty="0"/>
              <a:t>falso</a:t>
            </a:r>
            <a:r>
              <a:rPr lang="es-ES_tradnl" sz="2000" b="1" dirty="0"/>
              <a:t>. </a:t>
            </a:r>
            <a:endParaRPr lang="es-ES_tradnl" sz="2000" b="1" dirty="0" smtClean="0"/>
          </a:p>
          <a:p>
            <a:pPr marL="514350" indent="-514350">
              <a:buFont typeface="+mj-lt"/>
              <a:buAutoNum type="arabicPeriod"/>
            </a:pPr>
            <a:r>
              <a:rPr lang="es-ES_tradnl" sz="2000" b="1" dirty="0"/>
              <a:t>Si es falso: Escoge la tienda correcta. Usa el almacén, la joyería, la juguetería, la librería, la mueblería, o el supermercado. </a:t>
            </a:r>
            <a:endParaRPr lang="es-ES_tradnl" sz="2000" b="1" dirty="0" smtClean="0"/>
          </a:p>
          <a:p>
            <a:pPr marL="514350" indent="-514350">
              <a:buFont typeface="+mj-lt"/>
              <a:buAutoNum type="arabicPeriod"/>
            </a:pPr>
            <a:endParaRPr lang="es-ES_tradnl" sz="2000" b="1" dirty="0"/>
          </a:p>
          <a:p>
            <a:pPr marL="514350" indent="-514350">
              <a:buFont typeface="+mj-lt"/>
              <a:buAutoNum type="arabicPeriod"/>
            </a:pPr>
            <a:endParaRPr lang="es-ES_tradnl" sz="2000" b="1" dirty="0"/>
          </a:p>
          <a:p>
            <a:pPr marL="0" indent="0">
              <a:buNone/>
            </a:pPr>
            <a:endParaRPr lang="es-ES_tradnl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21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57200" y="173951"/>
            <a:ext cx="1456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Oral Input</a:t>
            </a:r>
            <a:endParaRPr lang="en-US" b="1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09600" y="2326662"/>
            <a:ext cx="8229600" cy="42138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lphaUcPeriod"/>
            </a:pPr>
            <a:endParaRPr lang="es-ES_tradnl" sz="2000" b="1" dirty="0" smtClean="0"/>
          </a:p>
          <a:p>
            <a:pPr marL="457200" indent="-457200">
              <a:buFont typeface="+mj-lt"/>
              <a:buAutoNum type="alphaUcPeriod"/>
            </a:pPr>
            <a:endParaRPr lang="es-ES_tradnl" sz="2000" b="1" dirty="0"/>
          </a:p>
          <a:p>
            <a:pPr marL="457200" indent="-457200">
              <a:buFont typeface="+mj-lt"/>
              <a:buAutoNum type="alphaUcPeriod"/>
            </a:pPr>
            <a:endParaRPr lang="es-ES_tradnl" sz="2000" b="1" dirty="0" smtClean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4214" y="1937838"/>
            <a:ext cx="7497863" cy="478363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26154" y="3148505"/>
            <a:ext cx="10959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/>
              <a:t>A. </a:t>
            </a:r>
            <a:endParaRPr 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50299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43283"/>
            <a:ext cx="8229600" cy="1578914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s-ES_tradnl" sz="2000" b="1" dirty="0"/>
              <a:t>Decide: </a:t>
            </a:r>
            <a:r>
              <a:rPr lang="es-ES_tradnl" sz="2000" b="1" i="1" dirty="0"/>
              <a:t>Cierto</a:t>
            </a:r>
            <a:r>
              <a:rPr lang="es-ES_tradnl" sz="2000" b="1" dirty="0"/>
              <a:t> o </a:t>
            </a:r>
            <a:r>
              <a:rPr lang="es-ES_tradnl" sz="2000" b="1" i="1" dirty="0"/>
              <a:t>falso</a:t>
            </a:r>
            <a:r>
              <a:rPr lang="es-ES_tradnl" sz="2000" b="1" dirty="0"/>
              <a:t>. </a:t>
            </a:r>
            <a:endParaRPr lang="es-ES_tradnl" sz="2000" b="1" dirty="0" smtClean="0"/>
          </a:p>
          <a:p>
            <a:pPr marL="514350" indent="-514350">
              <a:buFont typeface="+mj-lt"/>
              <a:buAutoNum type="arabicPeriod"/>
            </a:pPr>
            <a:r>
              <a:rPr lang="es-ES_tradnl" sz="2000" b="1" dirty="0"/>
              <a:t>Si es falso: Escoge la tienda correcta. Usa el almacén, la joyería, la juguetería, la librería, la mueblería, o el supermercado. </a:t>
            </a:r>
            <a:endParaRPr lang="es-ES_tradnl" sz="2000" b="1" dirty="0" smtClean="0"/>
          </a:p>
          <a:p>
            <a:pPr marL="514350" indent="-514350">
              <a:buFont typeface="+mj-lt"/>
              <a:buAutoNum type="arabicPeriod"/>
            </a:pPr>
            <a:endParaRPr lang="es-ES_tradnl" sz="2000" b="1" dirty="0"/>
          </a:p>
          <a:p>
            <a:pPr marL="514350" indent="-514350">
              <a:buFont typeface="+mj-lt"/>
              <a:buAutoNum type="arabicPeriod"/>
            </a:pPr>
            <a:endParaRPr lang="es-ES_tradnl" sz="2000" b="1" dirty="0"/>
          </a:p>
          <a:p>
            <a:pPr marL="0" indent="0">
              <a:buNone/>
            </a:pPr>
            <a:endParaRPr lang="es-ES_tradnl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22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57200" y="173951"/>
            <a:ext cx="1456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Oral Input</a:t>
            </a:r>
            <a:endParaRPr lang="en-US" b="1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09600" y="2326662"/>
            <a:ext cx="8229600" cy="42138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lphaUcPeriod"/>
            </a:pPr>
            <a:endParaRPr lang="es-ES_tradnl" sz="2000" b="1" dirty="0" smtClean="0"/>
          </a:p>
          <a:p>
            <a:pPr marL="457200" indent="-457200">
              <a:buFont typeface="+mj-lt"/>
              <a:buAutoNum type="alphaUcPeriod"/>
            </a:pPr>
            <a:endParaRPr lang="es-ES_tradnl" sz="2000" b="1" dirty="0"/>
          </a:p>
          <a:p>
            <a:pPr marL="457200" indent="-457200">
              <a:buFont typeface="+mj-lt"/>
              <a:buAutoNum type="alphaUcPeriod"/>
            </a:pPr>
            <a:endParaRPr lang="es-ES_tradnl" sz="2000" b="1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226154" y="3148505"/>
            <a:ext cx="10959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/>
              <a:t>B</a:t>
            </a:r>
            <a:r>
              <a:rPr lang="en-US" sz="6000" b="1" dirty="0" smtClean="0"/>
              <a:t>. </a:t>
            </a:r>
            <a:endParaRPr lang="en-US" sz="60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2276475"/>
            <a:ext cx="3359331" cy="3919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545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43283"/>
            <a:ext cx="8229600" cy="1578914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s-ES_tradnl" sz="2000" b="1" dirty="0"/>
              <a:t>Decide: </a:t>
            </a:r>
            <a:r>
              <a:rPr lang="es-ES_tradnl" sz="2000" b="1" i="1" dirty="0"/>
              <a:t>Cierto</a:t>
            </a:r>
            <a:r>
              <a:rPr lang="es-ES_tradnl" sz="2000" b="1" dirty="0"/>
              <a:t> o </a:t>
            </a:r>
            <a:r>
              <a:rPr lang="es-ES_tradnl" sz="2000" b="1" i="1" dirty="0"/>
              <a:t>falso</a:t>
            </a:r>
            <a:r>
              <a:rPr lang="es-ES_tradnl" sz="2000" b="1" dirty="0"/>
              <a:t>. </a:t>
            </a:r>
            <a:endParaRPr lang="es-ES_tradnl" sz="2000" b="1" dirty="0" smtClean="0"/>
          </a:p>
          <a:p>
            <a:pPr marL="514350" indent="-514350">
              <a:buFont typeface="+mj-lt"/>
              <a:buAutoNum type="arabicPeriod"/>
            </a:pPr>
            <a:r>
              <a:rPr lang="es-ES_tradnl" sz="2000" b="1" dirty="0"/>
              <a:t>Si es falso: Escoge la tienda correcta. Usa el almacén, la joyería, la juguetería, la librería, la mueblería, o el supermercado. </a:t>
            </a:r>
            <a:endParaRPr lang="es-ES_tradnl" sz="2000" b="1" dirty="0" smtClean="0"/>
          </a:p>
          <a:p>
            <a:pPr marL="514350" indent="-514350">
              <a:buFont typeface="+mj-lt"/>
              <a:buAutoNum type="arabicPeriod"/>
            </a:pPr>
            <a:endParaRPr lang="es-ES_tradnl" sz="2000" b="1" dirty="0"/>
          </a:p>
          <a:p>
            <a:pPr marL="514350" indent="-514350">
              <a:buFont typeface="+mj-lt"/>
              <a:buAutoNum type="arabicPeriod"/>
            </a:pPr>
            <a:endParaRPr lang="es-ES_tradnl" sz="2000" b="1" dirty="0"/>
          </a:p>
          <a:p>
            <a:pPr marL="0" indent="0">
              <a:buNone/>
            </a:pPr>
            <a:endParaRPr lang="es-ES_tradnl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23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57200" y="173951"/>
            <a:ext cx="1456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Oral Input</a:t>
            </a:r>
            <a:endParaRPr lang="en-US" b="1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09600" y="2326662"/>
            <a:ext cx="8229600" cy="42138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lphaUcPeriod"/>
            </a:pPr>
            <a:endParaRPr lang="es-ES_tradnl" sz="2000" b="1" dirty="0" smtClean="0"/>
          </a:p>
          <a:p>
            <a:pPr marL="457200" indent="-457200">
              <a:buFont typeface="+mj-lt"/>
              <a:buAutoNum type="alphaUcPeriod"/>
            </a:pPr>
            <a:endParaRPr lang="es-ES_tradnl" sz="2000" b="1" dirty="0"/>
          </a:p>
          <a:p>
            <a:pPr marL="457200" indent="-457200">
              <a:buFont typeface="+mj-lt"/>
              <a:buAutoNum type="alphaUcPeriod"/>
            </a:pPr>
            <a:endParaRPr lang="es-ES_tradnl" sz="2000" b="1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0134" y="1962150"/>
            <a:ext cx="7213600" cy="4394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6154" y="3148505"/>
            <a:ext cx="10959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/>
              <a:t>C. </a:t>
            </a:r>
            <a:endParaRPr 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2468545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43283"/>
            <a:ext cx="8229600" cy="1578914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s-ES_tradnl" sz="2000" b="1" dirty="0"/>
              <a:t>Decide: </a:t>
            </a:r>
            <a:r>
              <a:rPr lang="es-ES_tradnl" sz="2000" b="1" i="1" dirty="0"/>
              <a:t>Cierto</a:t>
            </a:r>
            <a:r>
              <a:rPr lang="es-ES_tradnl" sz="2000" b="1" dirty="0"/>
              <a:t> o </a:t>
            </a:r>
            <a:r>
              <a:rPr lang="es-ES_tradnl" sz="2000" b="1" i="1" dirty="0"/>
              <a:t>falso</a:t>
            </a:r>
            <a:r>
              <a:rPr lang="es-ES_tradnl" sz="2000" b="1" dirty="0"/>
              <a:t>. </a:t>
            </a:r>
            <a:endParaRPr lang="es-ES_tradnl" sz="2000" b="1" dirty="0" smtClean="0"/>
          </a:p>
          <a:p>
            <a:pPr marL="514350" indent="-514350">
              <a:buFont typeface="+mj-lt"/>
              <a:buAutoNum type="arabicPeriod"/>
            </a:pPr>
            <a:r>
              <a:rPr lang="es-ES_tradnl" sz="2000" b="1" dirty="0"/>
              <a:t>Si es falso: Escoge la tienda correcta. Usa el almacén, la joyería, la juguetería, la librería, la mueblería, o el supermercado. </a:t>
            </a:r>
            <a:endParaRPr lang="es-ES_tradnl" sz="2000" b="1" dirty="0" smtClean="0"/>
          </a:p>
          <a:p>
            <a:pPr marL="514350" indent="-514350">
              <a:buFont typeface="+mj-lt"/>
              <a:buAutoNum type="arabicPeriod"/>
            </a:pPr>
            <a:endParaRPr lang="es-ES_tradnl" sz="2000" b="1" dirty="0"/>
          </a:p>
          <a:p>
            <a:pPr marL="514350" indent="-514350">
              <a:buFont typeface="+mj-lt"/>
              <a:buAutoNum type="arabicPeriod"/>
            </a:pPr>
            <a:endParaRPr lang="es-ES_tradnl" sz="2000" b="1" dirty="0"/>
          </a:p>
          <a:p>
            <a:pPr marL="0" indent="0">
              <a:buNone/>
            </a:pPr>
            <a:endParaRPr lang="es-ES_tradnl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24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57200" y="173951"/>
            <a:ext cx="1456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Oral Input</a:t>
            </a:r>
            <a:endParaRPr lang="en-US" b="1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09600" y="2326662"/>
            <a:ext cx="8229600" cy="42138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lphaUcPeriod"/>
            </a:pPr>
            <a:endParaRPr lang="es-ES_tradnl" sz="2000" b="1" dirty="0" smtClean="0"/>
          </a:p>
          <a:p>
            <a:pPr marL="457200" indent="-457200">
              <a:buFont typeface="+mj-lt"/>
              <a:buAutoNum type="alphaUcPeriod"/>
            </a:pPr>
            <a:endParaRPr lang="es-ES_tradnl" sz="2000" b="1" dirty="0"/>
          </a:p>
          <a:p>
            <a:pPr marL="457200" indent="-457200">
              <a:buFont typeface="+mj-lt"/>
              <a:buAutoNum type="alphaUcPeriod"/>
            </a:pPr>
            <a:endParaRPr lang="es-ES_tradnl" sz="2000" b="1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0600" y="2122197"/>
            <a:ext cx="6426200" cy="42799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6154" y="3148505"/>
            <a:ext cx="10959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/>
              <a:t>D</a:t>
            </a:r>
            <a:r>
              <a:rPr lang="en-US" sz="6000" b="1" dirty="0" smtClean="0"/>
              <a:t>. </a:t>
            </a:r>
            <a:endParaRPr 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2468545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43283"/>
            <a:ext cx="8229600" cy="1578914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s-ES_tradnl" sz="2000" b="1" dirty="0"/>
              <a:t>Decide: </a:t>
            </a:r>
            <a:r>
              <a:rPr lang="es-ES_tradnl" sz="2000" b="1" i="1" dirty="0"/>
              <a:t>Cierto</a:t>
            </a:r>
            <a:r>
              <a:rPr lang="es-ES_tradnl" sz="2000" b="1" dirty="0"/>
              <a:t> o </a:t>
            </a:r>
            <a:r>
              <a:rPr lang="es-ES_tradnl" sz="2000" b="1" i="1" dirty="0"/>
              <a:t>falso</a:t>
            </a:r>
            <a:r>
              <a:rPr lang="es-ES_tradnl" sz="2000" b="1" dirty="0"/>
              <a:t>. </a:t>
            </a:r>
            <a:endParaRPr lang="es-ES_tradnl" sz="2000" b="1" dirty="0" smtClean="0"/>
          </a:p>
          <a:p>
            <a:pPr marL="514350" indent="-514350">
              <a:buFont typeface="+mj-lt"/>
              <a:buAutoNum type="arabicPeriod"/>
            </a:pPr>
            <a:r>
              <a:rPr lang="es-ES_tradnl" sz="2000" b="1" dirty="0"/>
              <a:t>Si es falso: Escoge la tienda correcta. Usa el almacén, la joyería, la juguetería, la librería, la mueblería, o el supermercado. </a:t>
            </a:r>
            <a:endParaRPr lang="es-ES_tradnl" sz="2000" b="1" dirty="0" smtClean="0"/>
          </a:p>
          <a:p>
            <a:pPr marL="514350" indent="-514350">
              <a:buFont typeface="+mj-lt"/>
              <a:buAutoNum type="arabicPeriod"/>
            </a:pPr>
            <a:endParaRPr lang="es-ES_tradnl" sz="2000" b="1" dirty="0"/>
          </a:p>
          <a:p>
            <a:pPr marL="514350" indent="-514350">
              <a:buFont typeface="+mj-lt"/>
              <a:buAutoNum type="arabicPeriod"/>
            </a:pPr>
            <a:endParaRPr lang="es-ES_tradnl" sz="2000" b="1" dirty="0"/>
          </a:p>
          <a:p>
            <a:pPr marL="0" indent="0">
              <a:buNone/>
            </a:pPr>
            <a:endParaRPr lang="es-ES_tradnl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25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57200" y="173951"/>
            <a:ext cx="1456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Oral Input</a:t>
            </a:r>
            <a:endParaRPr lang="en-US" b="1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09600" y="2326662"/>
            <a:ext cx="8229600" cy="42138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lphaUcPeriod"/>
            </a:pPr>
            <a:endParaRPr lang="es-ES_tradnl" sz="2000" b="1" dirty="0" smtClean="0"/>
          </a:p>
          <a:p>
            <a:pPr marL="457200" indent="-457200">
              <a:buFont typeface="+mj-lt"/>
              <a:buAutoNum type="alphaUcPeriod"/>
            </a:pPr>
            <a:endParaRPr lang="es-ES_tradnl" sz="2000" b="1" dirty="0"/>
          </a:p>
          <a:p>
            <a:pPr marL="457200" indent="-457200">
              <a:buFont typeface="+mj-lt"/>
              <a:buAutoNum type="alphaUcPeriod"/>
            </a:pPr>
            <a:endParaRPr lang="es-ES_tradnl" sz="2000" b="1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226154" y="3148505"/>
            <a:ext cx="10959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/>
              <a:t>E</a:t>
            </a:r>
            <a:r>
              <a:rPr lang="en-US" sz="6000" b="1" dirty="0" smtClean="0"/>
              <a:t>. </a:t>
            </a:r>
            <a:endParaRPr lang="en-US" sz="60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5900" y="2098675"/>
            <a:ext cx="6159500" cy="462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545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8559"/>
          </a:xfrm>
        </p:spPr>
        <p:txBody>
          <a:bodyPr>
            <a:normAutofit/>
          </a:bodyPr>
          <a:lstStyle/>
          <a:p>
            <a:pPr algn="l"/>
            <a:r>
              <a:rPr lang="en-US" sz="2000" b="1" dirty="0" smtClean="0">
                <a:latin typeface="+mn-lt"/>
              </a:rPr>
              <a:t>Oral Input</a:t>
            </a:r>
            <a:endParaRPr lang="en-US" sz="2000" b="1" dirty="0">
              <a:latin typeface="+mn-lt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852358"/>
            <a:ext cx="4038600" cy="5869117"/>
          </a:xfrm>
        </p:spPr>
        <p:txBody>
          <a:bodyPr>
            <a:normAutofit fontScale="92500"/>
          </a:bodyPr>
          <a:lstStyle/>
          <a:p>
            <a:pPr marL="514350" indent="-514350">
              <a:lnSpc>
                <a:spcPct val="120000"/>
              </a:lnSpc>
              <a:buFont typeface="+mj-lt"/>
              <a:buAutoNum type="alphaUcPeriod"/>
            </a:pPr>
            <a:r>
              <a:rPr lang="es-ES_tradnl" sz="2600" b="1" dirty="0" smtClean="0"/>
              <a:t>María le gusta comprar los zapatos en la librería. </a:t>
            </a:r>
          </a:p>
          <a:p>
            <a:pPr marL="514350" indent="-514350">
              <a:lnSpc>
                <a:spcPct val="120000"/>
              </a:lnSpc>
              <a:buFont typeface="+mj-lt"/>
              <a:buAutoNum type="alphaUcPeriod"/>
            </a:pPr>
            <a:r>
              <a:rPr lang="es-ES_tradnl" sz="2600" b="1" dirty="0" smtClean="0"/>
              <a:t>Las chicas les gustan las cosas del almacén. </a:t>
            </a:r>
          </a:p>
          <a:p>
            <a:pPr marL="514350" indent="-514350">
              <a:lnSpc>
                <a:spcPct val="120000"/>
              </a:lnSpc>
              <a:buFont typeface="+mj-lt"/>
              <a:buAutoNum type="alphaUcPeriod"/>
            </a:pPr>
            <a:r>
              <a:rPr lang="es-ES_tradnl" sz="2600" b="1" dirty="0" smtClean="0"/>
              <a:t>Ana le encanta leer los libros en la mueblería. </a:t>
            </a:r>
          </a:p>
          <a:p>
            <a:pPr marL="514350" indent="-514350">
              <a:lnSpc>
                <a:spcPct val="120000"/>
              </a:lnSpc>
              <a:buFont typeface="+mj-lt"/>
              <a:buAutoNum type="alphaUcPeriod"/>
            </a:pPr>
            <a:r>
              <a:rPr lang="es-ES_tradnl" sz="2600" b="1" dirty="0" smtClean="0"/>
              <a:t>Cristina le fascinan las joyas en la joyería. </a:t>
            </a:r>
          </a:p>
          <a:p>
            <a:pPr marL="514350" indent="-514350">
              <a:lnSpc>
                <a:spcPct val="120000"/>
              </a:lnSpc>
              <a:buFont typeface="+mj-lt"/>
              <a:buAutoNum type="alphaUcPeriod"/>
            </a:pPr>
            <a:r>
              <a:rPr lang="es-ES_tradnl" sz="2600" b="1" dirty="0" smtClean="0"/>
              <a:t>Jorge le gusta comprar comida en la juguetería. </a:t>
            </a:r>
          </a:p>
          <a:p>
            <a:pPr marL="514350" indent="-514350">
              <a:buFont typeface="+mj-lt"/>
              <a:buAutoNum type="alphaUcPeriod"/>
            </a:pPr>
            <a:endParaRPr lang="es-ES_tradnl" sz="2400" b="1" dirty="0" smtClean="0"/>
          </a:p>
          <a:p>
            <a:pPr marL="514350" indent="-514350">
              <a:buFont typeface="+mj-lt"/>
              <a:buAutoNum type="alphaUcPeriod"/>
            </a:pPr>
            <a:endParaRPr lang="es-ES_tradnl" sz="2400" b="1" dirty="0" smtClean="0"/>
          </a:p>
          <a:p>
            <a:pPr marL="514350" indent="-514350">
              <a:buFont typeface="+mj-lt"/>
              <a:buAutoNum type="alphaUcPeriod"/>
            </a:pPr>
            <a:endParaRPr lang="es-ES_tradnl" sz="2400" b="1" dirty="0" smtClean="0"/>
          </a:p>
          <a:p>
            <a:pPr marL="514350" indent="-514350">
              <a:buFont typeface="+mj-lt"/>
              <a:buAutoNum type="alphaUcPeriod"/>
            </a:pPr>
            <a:endParaRPr lang="es-ES_tradnl" sz="2400" b="1" dirty="0" smtClean="0"/>
          </a:p>
          <a:p>
            <a:pPr marL="514350" indent="-514350">
              <a:buFont typeface="+mj-lt"/>
              <a:buAutoNum type="alphaUcPeriod"/>
            </a:pPr>
            <a:endParaRPr lang="es-ES_tradnl" sz="2400" b="1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434876"/>
            <a:ext cx="4345756" cy="6286599"/>
          </a:xfrm>
        </p:spPr>
        <p:txBody>
          <a:bodyPr>
            <a:normAutofit fontScale="92500"/>
          </a:bodyPr>
          <a:lstStyle/>
          <a:p>
            <a:pPr marL="514350" indent="-514350">
              <a:lnSpc>
                <a:spcPct val="260000"/>
              </a:lnSpc>
              <a:buFont typeface="+mj-lt"/>
              <a:buAutoNum type="alphaUcPeriod"/>
            </a:pPr>
            <a:r>
              <a:rPr lang="es-ES_tradnl" b="1" dirty="0" smtClean="0"/>
              <a:t>Falso, la zapatería</a:t>
            </a:r>
          </a:p>
          <a:p>
            <a:pPr marL="514350" indent="-514350">
              <a:lnSpc>
                <a:spcPct val="260000"/>
              </a:lnSpc>
              <a:buFont typeface="+mj-lt"/>
              <a:buAutoNum type="alphaUcPeriod"/>
            </a:pPr>
            <a:r>
              <a:rPr lang="es-ES_tradnl" b="1" dirty="0" smtClean="0"/>
              <a:t>Cierto</a:t>
            </a:r>
          </a:p>
          <a:p>
            <a:pPr marL="514350" indent="-514350">
              <a:lnSpc>
                <a:spcPct val="260000"/>
              </a:lnSpc>
              <a:buFont typeface="+mj-lt"/>
              <a:buAutoNum type="alphaUcPeriod"/>
            </a:pPr>
            <a:r>
              <a:rPr lang="es-ES_tradnl" b="1" dirty="0" smtClean="0"/>
              <a:t>Falso, la librería</a:t>
            </a:r>
          </a:p>
          <a:p>
            <a:pPr marL="514350" indent="-514350">
              <a:lnSpc>
                <a:spcPct val="260000"/>
              </a:lnSpc>
              <a:buFont typeface="+mj-lt"/>
              <a:buAutoNum type="alphaUcPeriod"/>
            </a:pPr>
            <a:r>
              <a:rPr lang="es-ES_tradnl" b="1" dirty="0" smtClean="0"/>
              <a:t>Cierto</a:t>
            </a:r>
          </a:p>
          <a:p>
            <a:pPr marL="514350" indent="-514350">
              <a:lnSpc>
                <a:spcPct val="70000"/>
              </a:lnSpc>
              <a:buFont typeface="+mj-lt"/>
              <a:buAutoNum type="alphaUcPeriod"/>
            </a:pPr>
            <a:endParaRPr lang="es-ES_tradnl" b="1" dirty="0" smtClean="0"/>
          </a:p>
          <a:p>
            <a:pPr marL="514350" indent="-514350">
              <a:lnSpc>
                <a:spcPct val="70000"/>
              </a:lnSpc>
              <a:buFont typeface="+mj-lt"/>
              <a:buAutoNum type="alphaUcPeriod"/>
            </a:pPr>
            <a:endParaRPr lang="es-ES_tradnl" b="1" dirty="0"/>
          </a:p>
          <a:p>
            <a:pPr marL="514350" indent="-514350">
              <a:lnSpc>
                <a:spcPct val="70000"/>
              </a:lnSpc>
              <a:buFont typeface="+mj-lt"/>
              <a:buAutoNum type="alphaUcPeriod"/>
            </a:pPr>
            <a:r>
              <a:rPr lang="es-ES_tradnl" b="1" dirty="0" smtClean="0"/>
              <a:t>Falso, el supermercado</a:t>
            </a:r>
          </a:p>
          <a:p>
            <a:pPr marL="514350" indent="-514350">
              <a:lnSpc>
                <a:spcPct val="300000"/>
              </a:lnSpc>
              <a:buFont typeface="+mj-lt"/>
              <a:buAutoNum type="alphaUcPeriod"/>
            </a:pPr>
            <a:endParaRPr lang="es-ES_tradnl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636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17654"/>
            <a:ext cx="7772400" cy="4400948"/>
          </a:xfrm>
        </p:spPr>
        <p:txBody>
          <a:bodyPr>
            <a:normAutofit/>
          </a:bodyPr>
          <a:lstStyle/>
          <a:p>
            <a:r>
              <a:rPr lang="es-ES_tradnl" b="1" dirty="0" smtClean="0">
                <a:latin typeface="+mn-lt"/>
              </a:rPr>
              <a:t>Hemos hablado de los otros estudiantes de </a:t>
            </a:r>
            <a:r>
              <a:rPr lang="es-ES_tradnl" b="1" dirty="0" err="1" smtClean="0">
                <a:latin typeface="+mn-lt"/>
              </a:rPr>
              <a:t>Penn</a:t>
            </a:r>
            <a:r>
              <a:rPr lang="es-ES_tradnl" b="1" dirty="0" smtClean="0">
                <a:latin typeface="+mn-lt"/>
              </a:rPr>
              <a:t> </a:t>
            </a:r>
            <a:r>
              <a:rPr lang="es-ES_tradnl" b="1" dirty="0" err="1" smtClean="0">
                <a:latin typeface="+mn-lt"/>
              </a:rPr>
              <a:t>State</a:t>
            </a:r>
            <a:r>
              <a:rPr lang="es-ES_tradnl" b="1" dirty="0" smtClean="0">
                <a:latin typeface="+mn-lt"/>
              </a:rPr>
              <a:t>, James y León. Ahora vamos a hablar sobre lo que ustedes les gusta comprar.</a:t>
            </a:r>
            <a:endParaRPr lang="es-ES_tradnl" b="1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8E988-FB04-AB4E-BE5A-59F242AF7F7A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812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28341"/>
          </a:xfrm>
        </p:spPr>
        <p:txBody>
          <a:bodyPr>
            <a:normAutofit/>
          </a:bodyPr>
          <a:lstStyle/>
          <a:p>
            <a:pPr algn="l"/>
            <a:r>
              <a:rPr lang="en-US" sz="2000" b="1" dirty="0" smtClean="0">
                <a:latin typeface="+mn-lt"/>
              </a:rPr>
              <a:t>Written and Oral Output</a:t>
            </a:r>
            <a:endParaRPr lang="en-US" sz="20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02980"/>
            <a:ext cx="8229600" cy="5323184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s-ES_tradnl" sz="3500" b="1" dirty="0" smtClean="0"/>
              <a:t>¿Qué te gusta comprar?</a:t>
            </a:r>
          </a:p>
          <a:p>
            <a:pPr marL="0" indent="0">
              <a:buNone/>
            </a:pPr>
            <a:r>
              <a:rPr lang="es-ES_tradnl" sz="2800" b="1" u="sng" dirty="0" smtClean="0"/>
              <a:t>Paso 1</a:t>
            </a:r>
            <a:r>
              <a:rPr lang="es-ES_tradnl" sz="2800" b="1" dirty="0" smtClean="0"/>
              <a:t>. </a:t>
            </a:r>
          </a:p>
          <a:p>
            <a:pPr marL="0" indent="0">
              <a:buNone/>
            </a:pPr>
            <a:r>
              <a:rPr lang="es-ES_tradnl" sz="2800" b="1" dirty="0" smtClean="0"/>
              <a:t>Individualmente. Escribe 3 oraciones para decir lo que te gusta comprar. (5 min). </a:t>
            </a:r>
          </a:p>
          <a:p>
            <a:pPr marL="0" indent="0">
              <a:buNone/>
            </a:pPr>
            <a:r>
              <a:rPr lang="es-ES_tradnl" sz="2800" b="1" dirty="0"/>
              <a:t>¿</a:t>
            </a:r>
            <a:r>
              <a:rPr lang="es-ES_tradnl" sz="2800" b="1" dirty="0" smtClean="0"/>
              <a:t>Dónde te gusta comprar? </a:t>
            </a:r>
          </a:p>
          <a:p>
            <a:pPr marL="0" indent="0">
              <a:buNone/>
            </a:pPr>
            <a:r>
              <a:rPr lang="es-ES_tradnl" sz="2800" b="1" dirty="0" smtClean="0"/>
              <a:t>¿Qué te gusta comprar en esa tienda?</a:t>
            </a:r>
          </a:p>
          <a:p>
            <a:pPr marL="0" indent="0">
              <a:buNone/>
            </a:pPr>
            <a:r>
              <a:rPr lang="es-ES_tradnl" sz="2800" b="1" dirty="0" smtClean="0"/>
              <a:t>¿Porqué te gusta comprar en esa tienda? </a:t>
            </a:r>
          </a:p>
          <a:p>
            <a:pPr marL="0" indent="0">
              <a:buNone/>
            </a:pPr>
            <a:r>
              <a:rPr lang="es-ES_tradnl" sz="2800" b="1" dirty="0"/>
              <a:t>	</a:t>
            </a:r>
            <a:r>
              <a:rPr lang="es-ES_tradnl" sz="2800" b="1" dirty="0" smtClean="0"/>
              <a:t>(Hay rebajas/descuentos/precios baratos)</a:t>
            </a:r>
          </a:p>
          <a:p>
            <a:pPr marL="0" indent="0">
              <a:buNone/>
            </a:pPr>
            <a:r>
              <a:rPr lang="es-ES_tradnl" sz="2800" b="1" dirty="0" smtClean="0"/>
              <a:t>Ejemplo:</a:t>
            </a:r>
          </a:p>
          <a:p>
            <a:pPr marL="0" indent="0">
              <a:buNone/>
            </a:pPr>
            <a:r>
              <a:rPr lang="es-ES_tradnl" sz="2800" b="1" dirty="0" smtClean="0"/>
              <a:t>Me gusta comprar los muebles en la mueblería. Me gustan las lámparas y las sillas. La dependienta es simpática. </a:t>
            </a:r>
          </a:p>
          <a:p>
            <a:pPr marL="0" indent="0">
              <a:buNone/>
            </a:pPr>
            <a:endParaRPr lang="es-ES_tradnl" sz="28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572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08139"/>
          </a:xfrm>
        </p:spPr>
        <p:txBody>
          <a:bodyPr>
            <a:normAutofit/>
          </a:bodyPr>
          <a:lstStyle/>
          <a:p>
            <a:pPr algn="l"/>
            <a:r>
              <a:rPr lang="en-US" sz="2000" b="1" dirty="0"/>
              <a:t>Written and Oral </a:t>
            </a:r>
            <a:r>
              <a:rPr lang="en-US" sz="2000" b="1" dirty="0" smtClean="0"/>
              <a:t>Output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56728"/>
            <a:ext cx="8229600" cy="5169435"/>
          </a:xfrm>
        </p:spPr>
        <p:txBody>
          <a:bodyPr/>
          <a:lstStyle/>
          <a:p>
            <a:pPr marL="0" indent="0">
              <a:buNone/>
            </a:pPr>
            <a:r>
              <a:rPr lang="es-ES_tradnl" b="1" dirty="0" smtClean="0"/>
              <a:t>Paso 2. Parejas. Busca un compañero en la clase que no le gusta la misma tienda que a ti te gusta. Lee tu respuesta a tu compañero. Compara las respuestas. (5 min.) </a:t>
            </a:r>
            <a:endParaRPr lang="es-ES_tradnl" dirty="0" smtClean="0"/>
          </a:p>
          <a:p>
            <a:pPr marL="0" indent="0">
              <a:buNone/>
            </a:pPr>
            <a:r>
              <a:rPr lang="es-ES_tradnl" b="1" dirty="0" smtClean="0"/>
              <a:t>Ejemplo:</a:t>
            </a:r>
            <a:endParaRPr lang="es-ES_tradnl" dirty="0" smtClean="0"/>
          </a:p>
          <a:p>
            <a:pPr marL="0" indent="0">
              <a:buNone/>
            </a:pPr>
            <a:r>
              <a:rPr lang="es-ES_tradnl" b="1" dirty="0" smtClean="0"/>
              <a:t>Me gusta comprar en la mueblería pero te gusta comprar en la zapatería. </a:t>
            </a:r>
            <a:endParaRPr lang="es-ES_tradnl" dirty="0" smtClean="0"/>
          </a:p>
          <a:p>
            <a:pPr marL="0" indent="0">
              <a:buNone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521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77342"/>
            <a:ext cx="8229600" cy="6144133"/>
          </a:xfrm>
        </p:spPr>
        <p:txBody>
          <a:bodyPr/>
          <a:lstStyle/>
          <a:p>
            <a:pPr marL="0" indent="0" algn="ctr">
              <a:buNone/>
            </a:pPr>
            <a:r>
              <a:rPr lang="es-ES_tradnl" sz="3600" b="1" dirty="0"/>
              <a:t>James Franklin y </a:t>
            </a:r>
            <a:r>
              <a:rPr lang="es-ES_tradnl" sz="3600" b="1" dirty="0" smtClean="0"/>
              <a:t>León </a:t>
            </a:r>
            <a:r>
              <a:rPr lang="es-ES_tradnl" sz="3600" b="1" dirty="0"/>
              <a:t>son amigos. </a:t>
            </a:r>
            <a:r>
              <a:rPr lang="es-ES_tradnl" sz="3600" b="1" dirty="0" smtClean="0"/>
              <a:t>Van </a:t>
            </a:r>
            <a:r>
              <a:rPr lang="es-ES_tradnl" sz="3600" b="1" dirty="0" smtClean="0">
                <a:solidFill>
                  <a:srgbClr val="3366FF"/>
                </a:solidFill>
              </a:rPr>
              <a:t>de </a:t>
            </a:r>
            <a:r>
              <a:rPr lang="es-ES_tradnl" sz="3600" b="1" dirty="0">
                <a:solidFill>
                  <a:srgbClr val="3366FF"/>
                </a:solidFill>
              </a:rPr>
              <a:t>compras</a:t>
            </a:r>
            <a:r>
              <a:rPr lang="es-ES_tradnl" sz="3600" b="1" dirty="0"/>
              <a:t>. </a:t>
            </a:r>
            <a:r>
              <a:rPr lang="es-ES_tradnl" sz="3600" b="1" dirty="0" smtClean="0"/>
              <a:t>Hay </a:t>
            </a:r>
            <a:r>
              <a:rPr lang="es-ES_tradnl" sz="3600" b="1" dirty="0"/>
              <a:t>muchas </a:t>
            </a:r>
            <a:r>
              <a:rPr lang="es-ES_tradnl" sz="3600" b="1" dirty="0">
                <a:solidFill>
                  <a:srgbClr val="3366FF"/>
                </a:solidFill>
              </a:rPr>
              <a:t>tiendas</a:t>
            </a:r>
            <a:r>
              <a:rPr lang="es-ES_tradnl" sz="3600" b="1" dirty="0"/>
              <a:t> en</a:t>
            </a:r>
            <a:r>
              <a:rPr lang="es-ES_tradnl" sz="3600" b="1" dirty="0">
                <a:solidFill>
                  <a:srgbClr val="000000"/>
                </a:solidFill>
              </a:rPr>
              <a:t> el </a:t>
            </a:r>
            <a:r>
              <a:rPr lang="es-ES_tradnl" sz="3600" b="1" dirty="0">
                <a:solidFill>
                  <a:srgbClr val="3366FF"/>
                </a:solidFill>
              </a:rPr>
              <a:t>centro comercial</a:t>
            </a:r>
            <a:r>
              <a:rPr lang="es-ES_tradnl" sz="3600" b="1" dirty="0"/>
              <a:t>. </a:t>
            </a:r>
            <a:endParaRPr lang="es-ES_tradnl" sz="3600" b="1" dirty="0" smtClean="0"/>
          </a:p>
          <a:p>
            <a:pPr marL="0" indent="0">
              <a:buNone/>
            </a:pPr>
            <a:endParaRPr lang="es-ES_tradnl" b="1" dirty="0"/>
          </a:p>
          <a:p>
            <a:pPr marL="0" indent="0">
              <a:buNone/>
            </a:pPr>
            <a:endParaRPr lang="es-ES_tradnl" b="1" dirty="0" smtClean="0"/>
          </a:p>
          <a:p>
            <a:pPr marL="0" indent="0">
              <a:buNone/>
            </a:pPr>
            <a:endParaRPr lang="es-ES_tradnl" b="1" dirty="0"/>
          </a:p>
          <a:p>
            <a:pPr marL="0" indent="0">
              <a:buNone/>
            </a:pPr>
            <a:endParaRPr lang="es-ES_tradnl" b="1" dirty="0" smtClean="0"/>
          </a:p>
          <a:p>
            <a:pPr marL="0" indent="0">
              <a:buNone/>
            </a:pPr>
            <a:endParaRPr lang="es-ES_tradnl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3</a:t>
            </a:fld>
            <a:endParaRPr lang="en-US"/>
          </a:p>
        </p:txBody>
      </p:sp>
      <p:pic>
        <p:nvPicPr>
          <p:cNvPr id="5" name="Picture 4" descr="nittany mal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1955" y="2788723"/>
            <a:ext cx="3716246" cy="3716246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 flipH="1">
            <a:off x="1237069" y="3398071"/>
            <a:ext cx="2771034" cy="1336135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8" name="Right Brace 7"/>
          <p:cNvSpPr/>
          <p:nvPr/>
        </p:nvSpPr>
        <p:spPr>
          <a:xfrm>
            <a:off x="6421246" y="4586652"/>
            <a:ext cx="680216" cy="1769697"/>
          </a:xfrm>
          <a:prstGeom prst="rightBrac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/>
          <a:lstStyle/>
          <a:p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" y="4783796"/>
            <a:ext cx="30019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 smtClean="0"/>
              <a:t>El </a:t>
            </a:r>
            <a:r>
              <a:rPr lang="es-ES_tradnl" sz="2400" b="1" dirty="0" smtClean="0">
                <a:solidFill>
                  <a:srgbClr val="3366FF"/>
                </a:solidFill>
              </a:rPr>
              <a:t>centro comercial </a:t>
            </a:r>
            <a:endParaRPr lang="es-ES_tradnl" sz="2400" b="1" dirty="0">
              <a:solidFill>
                <a:srgbClr val="3366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752450" y="5245461"/>
            <a:ext cx="23915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2400" b="1" dirty="0" smtClean="0"/>
              <a:t>Los </a:t>
            </a:r>
            <a:r>
              <a:rPr lang="es-ES_tradnl" sz="2400" b="1" dirty="0" smtClean="0">
                <a:solidFill>
                  <a:srgbClr val="3366FF"/>
                </a:solidFill>
              </a:rPr>
              <a:t>almacenes</a:t>
            </a:r>
            <a:endParaRPr lang="es-ES_tradnl" sz="2400" b="1" dirty="0">
              <a:solidFill>
                <a:srgbClr val="33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8806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/>
      <p:bldP spid="1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08139"/>
          </a:xfrm>
        </p:spPr>
        <p:txBody>
          <a:bodyPr>
            <a:normAutofit/>
          </a:bodyPr>
          <a:lstStyle/>
          <a:p>
            <a:pPr algn="l"/>
            <a:r>
              <a:rPr lang="en-US" sz="2000" b="1" dirty="0"/>
              <a:t>Written and Oral </a:t>
            </a:r>
            <a:r>
              <a:rPr lang="en-US" sz="2000" b="1" dirty="0" smtClean="0"/>
              <a:t>Output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56728"/>
            <a:ext cx="8229600" cy="516943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ES_tradnl" b="1" u="sng" dirty="0" smtClean="0"/>
              <a:t>Paso 3</a:t>
            </a:r>
            <a:r>
              <a:rPr lang="es-ES_tradnl" b="1" dirty="0" smtClean="0"/>
              <a:t>. Parejas</a:t>
            </a:r>
            <a:r>
              <a:rPr lang="es-ES_tradnl" dirty="0" smtClean="0"/>
              <a:t>. </a:t>
            </a:r>
            <a:r>
              <a:rPr lang="es-ES_tradnl" b="1" dirty="0" smtClean="0"/>
              <a:t>Busca otro compañero en la clase para compartir las repuestas de tu compañero y tú. Dile las diferencias o similitudes. (5 min.) </a:t>
            </a:r>
            <a:endParaRPr lang="es-ES_tradnl" dirty="0" smtClean="0"/>
          </a:p>
          <a:p>
            <a:pPr marL="0" indent="0">
              <a:buNone/>
            </a:pPr>
            <a:r>
              <a:rPr lang="es-ES_tradnl" b="1" dirty="0" smtClean="0"/>
              <a:t>Ejemplo:</a:t>
            </a:r>
            <a:endParaRPr lang="es-ES_tradnl" dirty="0" smtClean="0"/>
          </a:p>
          <a:p>
            <a:pPr marL="0" indent="0">
              <a:buNone/>
            </a:pPr>
            <a:r>
              <a:rPr lang="es-ES_tradnl" b="1" dirty="0" smtClean="0"/>
              <a:t>Me gusta comprar las lámparas en la mueblería porque la tienda tiene una dependienta simpática. A Juan le gusta comprar los zapatos en la zapatería porque la tienda tiene los zapatos de Nike. </a:t>
            </a:r>
            <a:endParaRPr lang="es-ES_tradnl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135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35049"/>
            <a:ext cx="7772400" cy="3983467"/>
          </a:xfrm>
        </p:spPr>
        <p:txBody>
          <a:bodyPr>
            <a:normAutofit/>
          </a:bodyPr>
          <a:lstStyle/>
          <a:p>
            <a:r>
              <a:rPr lang="es-ES_tradnl" b="1" dirty="0" smtClean="0"/>
              <a:t>¡Qué desastre! </a:t>
            </a:r>
            <a:br>
              <a:rPr lang="es-ES_tradnl" b="1" dirty="0" smtClean="0"/>
            </a:br>
            <a:r>
              <a:rPr lang="es-ES_tradnl" b="1" dirty="0" smtClean="0"/>
              <a:t>James y León compraron muchos regalos horribles. ¡A ustedes no les gustan los regalos!</a:t>
            </a:r>
            <a:endParaRPr lang="es-ES_tradnl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8E988-FB04-AB4E-BE5A-59F242AF7F7A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159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08139"/>
          </a:xfrm>
        </p:spPr>
        <p:txBody>
          <a:bodyPr>
            <a:normAutofit/>
          </a:bodyPr>
          <a:lstStyle/>
          <a:p>
            <a:pPr algn="l"/>
            <a:r>
              <a:rPr lang="en-US" sz="2000" b="1" dirty="0" smtClean="0"/>
              <a:t>Oral </a:t>
            </a:r>
            <a:r>
              <a:rPr lang="en-US" sz="2000" b="1" dirty="0"/>
              <a:t>Output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56728"/>
            <a:ext cx="8229600" cy="516943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_tradnl" sz="4000" b="1" dirty="0" smtClean="0"/>
              <a:t>¡Los regalos horribles!</a:t>
            </a:r>
          </a:p>
          <a:p>
            <a:pPr marL="0" indent="0">
              <a:buNone/>
            </a:pPr>
            <a:endParaRPr lang="es-ES_tradnl" sz="2800" b="1" u="sng" dirty="0" smtClean="0"/>
          </a:p>
          <a:p>
            <a:pPr marL="0" indent="0">
              <a:buNone/>
            </a:pPr>
            <a:r>
              <a:rPr lang="es-ES_tradnl" sz="2800" b="1" u="sng" dirty="0" smtClean="0"/>
              <a:t>Paso 1</a:t>
            </a:r>
            <a:r>
              <a:rPr lang="es-ES_tradnl" sz="2800" b="1" dirty="0" smtClean="0"/>
              <a:t>. Individualmente. Piensa en un regalo y dos problemas con el regalo. (1 min.)</a:t>
            </a:r>
          </a:p>
          <a:p>
            <a:pPr marL="0" indent="0">
              <a:buNone/>
            </a:pPr>
            <a:r>
              <a:rPr lang="es-ES_tradnl" sz="2800" b="1" dirty="0" smtClean="0"/>
              <a:t>Ejemplo: El abrigo, ancho, feo</a:t>
            </a:r>
          </a:p>
          <a:p>
            <a:pPr marL="0" indent="0">
              <a:buNone/>
            </a:pPr>
            <a:endParaRPr lang="es-ES_tradnl" sz="2800" b="1" dirty="0" smtClean="0"/>
          </a:p>
          <a:p>
            <a:pPr marL="0" indent="0">
              <a:buNone/>
            </a:pPr>
            <a:r>
              <a:rPr lang="es-ES_tradnl" sz="2800" b="1" u="sng" dirty="0"/>
              <a:t>Paso 2</a:t>
            </a:r>
            <a:r>
              <a:rPr lang="es-ES_tradnl" sz="2800" b="1" dirty="0"/>
              <a:t>. Grupos de 3. </a:t>
            </a:r>
            <a:r>
              <a:rPr lang="es-ES_tradnl" sz="2800" b="1" dirty="0" smtClean="0"/>
              <a:t>Explica por qué no te gusta el regalo. (3 min.)</a:t>
            </a:r>
            <a:endParaRPr lang="es-ES_tradnl" sz="2800" b="1" dirty="0"/>
          </a:p>
          <a:p>
            <a:pPr marL="0" indent="0">
              <a:buNone/>
            </a:pPr>
            <a:r>
              <a:rPr lang="es-ES_tradnl" sz="2800" b="1" dirty="0" smtClean="0"/>
              <a:t>Ejemplo: </a:t>
            </a:r>
            <a:r>
              <a:rPr lang="es-ES_tradnl" sz="2800" b="1" dirty="0"/>
              <a:t>No me gusta </a:t>
            </a:r>
            <a:r>
              <a:rPr lang="es-ES_tradnl" sz="2800" b="1" dirty="0" smtClean="0"/>
              <a:t>el abrigo. </a:t>
            </a:r>
            <a:r>
              <a:rPr lang="es-ES_tradnl" sz="2800" b="1" dirty="0"/>
              <a:t>Me queda mal y es </a:t>
            </a:r>
            <a:r>
              <a:rPr lang="es-ES_tradnl" sz="2800" b="1" dirty="0" smtClean="0"/>
              <a:t>feo. </a:t>
            </a:r>
            <a:endParaRPr lang="es-ES_tradnl" sz="2800" b="1" dirty="0"/>
          </a:p>
          <a:p>
            <a:pPr marL="0" indent="0">
              <a:buNone/>
            </a:pPr>
            <a:endParaRPr lang="es-ES_tradnl" sz="24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521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08139"/>
          </a:xfrm>
        </p:spPr>
        <p:txBody>
          <a:bodyPr>
            <a:normAutofit/>
          </a:bodyPr>
          <a:lstStyle/>
          <a:p>
            <a:pPr algn="l"/>
            <a:r>
              <a:rPr lang="en-US" sz="2000" b="1" dirty="0" smtClean="0"/>
              <a:t>Oral </a:t>
            </a:r>
            <a:r>
              <a:rPr lang="en-US" sz="2000" b="1" dirty="0"/>
              <a:t>Output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82777"/>
            <a:ext cx="8229600" cy="574036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ES_tradnl" sz="2800" b="1" u="sng" dirty="0" smtClean="0"/>
              <a:t>Paso 3</a:t>
            </a:r>
            <a:r>
              <a:rPr lang="es-ES_tradnl" sz="2800" b="1" dirty="0" smtClean="0"/>
              <a:t>. Grupos de 3. Es necesario sugerir un regalo que te gustaría más. No puedes decir el nombre del regalo. Practica lo que vas a decir sobre un regalo mejor. (8 min.)</a:t>
            </a:r>
          </a:p>
          <a:p>
            <a:pPr marL="0" indent="0">
              <a:buNone/>
            </a:pPr>
            <a:r>
              <a:rPr lang="es-ES_tradnl" sz="2800" b="1" dirty="0" smtClean="0"/>
              <a:t>Ejemplo: Me gustan las joyas. Me fascinan las cosas en la tienda </a:t>
            </a:r>
            <a:r>
              <a:rPr lang="es-ES_tradnl" sz="2800" b="1" dirty="0" err="1" smtClean="0"/>
              <a:t>Kay’s</a:t>
            </a:r>
            <a:r>
              <a:rPr lang="es-ES_tradnl" sz="2800" b="1" dirty="0" smtClean="0"/>
              <a:t>. Me encantan los diamantes. Me quedan bien las joyas de oro. </a:t>
            </a:r>
            <a:endParaRPr lang="es-ES_tradnl" sz="2800" b="1" dirty="0"/>
          </a:p>
          <a:p>
            <a:pPr marL="0" indent="0">
              <a:buNone/>
            </a:pPr>
            <a:endParaRPr lang="es-ES_tradnl" sz="2800" b="1" u="sng" dirty="0" smtClean="0"/>
          </a:p>
          <a:p>
            <a:pPr marL="0" indent="0">
              <a:buNone/>
            </a:pPr>
            <a:r>
              <a:rPr lang="es-ES_tradnl" sz="2800" b="1" u="sng" dirty="0" smtClean="0"/>
              <a:t>Paso 4</a:t>
            </a:r>
            <a:r>
              <a:rPr lang="es-ES_tradnl" sz="2800" b="1" dirty="0" smtClean="0"/>
              <a:t>. Grupos de 3. Los compañeros adivinan el regalo. (3 min.)</a:t>
            </a:r>
          </a:p>
          <a:p>
            <a:pPr marL="0" indent="0">
              <a:buNone/>
            </a:pPr>
            <a:r>
              <a:rPr lang="es-ES_tradnl" sz="2800" b="1" dirty="0" smtClean="0"/>
              <a:t>Ejemplo: A ti te gustaría un anillo. </a:t>
            </a:r>
            <a:endParaRPr lang="es-ES_tradnl" sz="28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658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2757585"/>
          </a:xfrm>
        </p:spPr>
        <p:txBody>
          <a:bodyPr>
            <a:normAutofit/>
          </a:bodyPr>
          <a:lstStyle/>
          <a:p>
            <a:r>
              <a:rPr lang="en-US" b="1" dirty="0" smtClean="0">
                <a:latin typeface="+mn-lt"/>
              </a:rPr>
              <a:t>¡</a:t>
            </a:r>
            <a:r>
              <a:rPr lang="es-ES_tradnl" b="1" dirty="0" smtClean="0">
                <a:latin typeface="+mn-lt"/>
              </a:rPr>
              <a:t>Según las sugerencias, James y León compraron otros regalos para ustedes! </a:t>
            </a:r>
            <a:endParaRPr lang="es-ES_tradnl" b="1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664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latin typeface="+mn-lt"/>
              </a:rPr>
              <a:t>Conclusión</a:t>
            </a:r>
            <a:endParaRPr lang="en-US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_tradnl" sz="4000" b="1" dirty="0" smtClean="0"/>
              <a:t>Hoy hablamos del vocabulario de las compras y los accesorios. </a:t>
            </a:r>
          </a:p>
          <a:p>
            <a:pPr marL="0" indent="0" algn="ctr">
              <a:buNone/>
            </a:pPr>
            <a:endParaRPr lang="es-ES_tradnl" sz="4000" b="1" dirty="0"/>
          </a:p>
          <a:p>
            <a:pPr marL="0" indent="0" algn="ctr">
              <a:buNone/>
            </a:pPr>
            <a:r>
              <a:rPr lang="es-ES_tradnl" sz="4000" b="1" dirty="0" smtClean="0"/>
              <a:t>También usamos los verbos como </a:t>
            </a:r>
            <a:r>
              <a:rPr lang="es-ES_tradnl" sz="4000" b="1" i="1" dirty="0" smtClean="0"/>
              <a:t>gustar</a:t>
            </a:r>
            <a:r>
              <a:rPr lang="es-ES_tradnl" sz="4000" b="1" dirty="0" smtClean="0"/>
              <a:t> para hablar sobre las tiendas y los regalos. </a:t>
            </a:r>
            <a:endParaRPr lang="es-ES_tradnl" sz="40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840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19262"/>
          </a:xfrm>
        </p:spPr>
        <p:txBody>
          <a:bodyPr>
            <a:normAutofit fontScale="90000"/>
          </a:bodyPr>
          <a:lstStyle/>
          <a:p>
            <a:r>
              <a:rPr lang="es-ES_tradnl" b="1" dirty="0" smtClean="0"/>
              <a:t>James quiere comprar algunos regalos para su esposa en l</a:t>
            </a:r>
            <a:r>
              <a:rPr lang="es-ES_tradnl" b="1" dirty="0" smtClean="0">
                <a:latin typeface="+mn-lt"/>
              </a:rPr>
              <a:t>a</a:t>
            </a:r>
            <a:r>
              <a:rPr lang="es-ES_tradnl" b="1" dirty="0" smtClean="0">
                <a:solidFill>
                  <a:srgbClr val="0000FF"/>
                </a:solidFill>
                <a:latin typeface="+mn-lt"/>
              </a:rPr>
              <a:t> </a:t>
            </a:r>
            <a:r>
              <a:rPr lang="es-ES_tradnl" b="1" dirty="0" smtClean="0">
                <a:solidFill>
                  <a:srgbClr val="3366FF"/>
                </a:solidFill>
                <a:latin typeface="+mn-lt"/>
              </a:rPr>
              <a:t>joyería</a:t>
            </a:r>
            <a:r>
              <a:rPr lang="es-ES_tradnl" b="1" dirty="0" smtClean="0">
                <a:latin typeface="+mn-lt"/>
              </a:rPr>
              <a:t>. James compra </a:t>
            </a:r>
            <a:br>
              <a:rPr lang="es-ES_tradnl" b="1" dirty="0" smtClean="0">
                <a:latin typeface="+mn-lt"/>
              </a:rPr>
            </a:br>
            <a:r>
              <a:rPr lang="es-ES_tradnl" b="1" dirty="0" smtClean="0">
                <a:latin typeface="+mn-lt"/>
              </a:rPr>
              <a:t>muchas </a:t>
            </a:r>
            <a:r>
              <a:rPr lang="es-ES_tradnl" b="1" dirty="0" smtClean="0">
                <a:solidFill>
                  <a:srgbClr val="3366FF"/>
                </a:solidFill>
                <a:latin typeface="+mn-lt"/>
              </a:rPr>
              <a:t>joyas</a:t>
            </a:r>
            <a:r>
              <a:rPr lang="es-ES_tradnl" b="1" dirty="0" smtClean="0">
                <a:latin typeface="+mn-lt"/>
              </a:rPr>
              <a:t>. </a:t>
            </a:r>
            <a:endParaRPr lang="es-ES_tradnl" b="1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4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2193900"/>
            <a:ext cx="8229600" cy="3932263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2" name="Picture 11" descr="women's jewelr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2999" y="2617593"/>
            <a:ext cx="5001080" cy="3508570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4586278" y="4883572"/>
            <a:ext cx="2687686" cy="955831"/>
          </a:xfrm>
          <a:prstGeom prst="line">
            <a:avLst/>
          </a:prstGeom>
          <a:ln w="76200" cmpd="sng"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5146206" y="2617593"/>
            <a:ext cx="2573103" cy="1342232"/>
          </a:xfrm>
          <a:prstGeom prst="line">
            <a:avLst/>
          </a:prstGeom>
          <a:ln w="76200" cmpd="sng"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973161" y="3365987"/>
            <a:ext cx="2227600" cy="2209489"/>
          </a:xfrm>
          <a:prstGeom prst="line">
            <a:avLst/>
          </a:prstGeom>
          <a:ln w="76200" cmpd="sng"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1319540" y="2771243"/>
            <a:ext cx="1270057" cy="923747"/>
          </a:xfrm>
          <a:prstGeom prst="line">
            <a:avLst/>
          </a:prstGeom>
          <a:ln w="76200" cmpd="sng"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218699" y="3775159"/>
            <a:ext cx="17243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2400" b="1" dirty="0" smtClean="0"/>
              <a:t>Los </a:t>
            </a:r>
            <a:r>
              <a:rPr lang="es-ES_tradnl" sz="2400" b="1" dirty="0" smtClean="0">
                <a:solidFill>
                  <a:srgbClr val="3366FF"/>
                </a:solidFill>
              </a:rPr>
              <a:t>aretes</a:t>
            </a:r>
            <a:endParaRPr lang="es-ES_tradnl" sz="2400" b="1" dirty="0">
              <a:solidFill>
                <a:srgbClr val="3366FF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63908" y="5654737"/>
            <a:ext cx="13821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2400" b="1" dirty="0" smtClean="0"/>
              <a:t>El </a:t>
            </a:r>
            <a:r>
              <a:rPr lang="es-ES_tradnl" sz="2400" b="1" dirty="0" smtClean="0">
                <a:solidFill>
                  <a:srgbClr val="3366FF"/>
                </a:solidFill>
              </a:rPr>
              <a:t>collar</a:t>
            </a:r>
            <a:endParaRPr lang="es-ES_tradnl" sz="2400" b="1" dirty="0">
              <a:solidFill>
                <a:srgbClr val="3366FF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537872" y="2155928"/>
            <a:ext cx="13646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2400" b="1" dirty="0" smtClean="0"/>
              <a:t>El </a:t>
            </a:r>
            <a:r>
              <a:rPr lang="es-ES_tradnl" sz="2400" b="1" dirty="0" smtClean="0">
                <a:solidFill>
                  <a:srgbClr val="3366FF"/>
                </a:solidFill>
              </a:rPr>
              <a:t>anillo</a:t>
            </a:r>
            <a:endParaRPr lang="es-ES_tradnl" sz="2400" b="1" dirty="0">
              <a:solidFill>
                <a:srgbClr val="3366FF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424165" y="5756831"/>
            <a:ext cx="17241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2400" b="1" dirty="0" smtClean="0"/>
              <a:t>La </a:t>
            </a:r>
            <a:r>
              <a:rPr lang="es-ES_tradnl" sz="2400" b="1" dirty="0" smtClean="0">
                <a:solidFill>
                  <a:srgbClr val="3366FF"/>
                </a:solidFill>
              </a:rPr>
              <a:t>pulsera</a:t>
            </a:r>
            <a:endParaRPr lang="es-ES_tradnl" sz="2400" b="1" dirty="0">
              <a:solidFill>
                <a:srgbClr val="33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4516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8" grpId="0"/>
      <p:bldP spid="2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789113"/>
          </a:xfrm>
        </p:spPr>
        <p:txBody>
          <a:bodyPr>
            <a:normAutofit/>
          </a:bodyPr>
          <a:lstStyle/>
          <a:p>
            <a:r>
              <a:rPr lang="es-ES_tradnl" sz="3600" b="1" dirty="0" smtClean="0">
                <a:latin typeface="+mn-lt"/>
              </a:rPr>
              <a:t>James y León compran más </a:t>
            </a:r>
            <a:r>
              <a:rPr lang="es-ES_tradnl" sz="3600" b="1" dirty="0" smtClean="0">
                <a:solidFill>
                  <a:srgbClr val="3366FF"/>
                </a:solidFill>
                <a:latin typeface="+mn-lt"/>
              </a:rPr>
              <a:t>regalos</a:t>
            </a:r>
            <a:r>
              <a:rPr lang="es-ES_tradnl" sz="3600" b="1" dirty="0" smtClean="0">
                <a:latin typeface="+mn-lt"/>
              </a:rPr>
              <a:t> en otras </a:t>
            </a:r>
            <a:r>
              <a:rPr lang="es-ES_tradnl" sz="3600" b="1" dirty="0" smtClean="0">
                <a:solidFill>
                  <a:srgbClr val="3366FF"/>
                </a:solidFill>
                <a:latin typeface="+mn-lt"/>
              </a:rPr>
              <a:t>tiendas</a:t>
            </a:r>
            <a:r>
              <a:rPr lang="es-ES_tradnl" sz="3600" b="1" dirty="0" smtClean="0">
                <a:latin typeface="+mn-lt"/>
              </a:rPr>
              <a:t>. James paga </a:t>
            </a:r>
            <a:r>
              <a:rPr lang="es-ES_tradnl" sz="3600" b="1" dirty="0" smtClean="0">
                <a:solidFill>
                  <a:srgbClr val="3366FF"/>
                </a:solidFill>
                <a:latin typeface="+mn-lt"/>
              </a:rPr>
              <a:t>en efectivo</a:t>
            </a:r>
            <a:r>
              <a:rPr lang="es-ES_tradnl" sz="3600" b="1" dirty="0" smtClean="0">
                <a:latin typeface="+mn-lt"/>
              </a:rPr>
              <a:t>. </a:t>
            </a:r>
            <a:endParaRPr lang="es-ES_tradnl" sz="3600" b="1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5</a:t>
            </a:fld>
            <a:endParaRPr lang="en-US"/>
          </a:p>
        </p:txBody>
      </p:sp>
      <p:pic>
        <p:nvPicPr>
          <p:cNvPr id="10" name="Picture 9" descr="james hand out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70" t="1720" r="27152" b="22149"/>
          <a:stretch/>
        </p:blipFill>
        <p:spPr>
          <a:xfrm>
            <a:off x="1377428" y="3178629"/>
            <a:ext cx="3444875" cy="2371271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>
          <a:xfrm flipH="1">
            <a:off x="2952750" y="4572000"/>
            <a:ext cx="1365885" cy="1784350"/>
          </a:xfrm>
          <a:prstGeom prst="line">
            <a:avLst/>
          </a:prstGeom>
          <a:ln w="762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845635" y="6326743"/>
            <a:ext cx="18266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2400" b="1" dirty="0" smtClean="0">
                <a:solidFill>
                  <a:srgbClr val="3366FF"/>
                </a:solidFill>
              </a:rPr>
              <a:t>En efectivo </a:t>
            </a:r>
            <a:endParaRPr lang="es-ES_tradnl" sz="2400" b="1" dirty="0">
              <a:solidFill>
                <a:srgbClr val="3366FF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605227" y="6125517"/>
            <a:ext cx="24420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2400" b="1" dirty="0" smtClean="0"/>
              <a:t>La</a:t>
            </a:r>
            <a:r>
              <a:rPr lang="es-ES_tradnl" sz="2400" b="1" dirty="0" smtClean="0">
                <a:solidFill>
                  <a:srgbClr val="3366FF"/>
                </a:solidFill>
              </a:rPr>
              <a:t> dependienta </a:t>
            </a:r>
            <a:endParaRPr lang="es-ES_tradnl" sz="2400" b="1" dirty="0">
              <a:solidFill>
                <a:srgbClr val="3366FF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38819" t="-11023" r="1936" b="11023"/>
          <a:stretch/>
        </p:blipFill>
        <p:spPr>
          <a:xfrm>
            <a:off x="4754880" y="2863850"/>
            <a:ext cx="2398302" cy="26860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95913" y="4675139"/>
            <a:ext cx="774259" cy="780356"/>
          </a:xfrm>
          <a:prstGeom prst="rect">
            <a:avLst/>
          </a:prstGeom>
        </p:spPr>
      </p:pic>
      <p:cxnSp>
        <p:nvCxnSpPr>
          <p:cNvPr id="15" name="Straight Connector 14"/>
          <p:cNvCxnSpPr/>
          <p:nvPr/>
        </p:nvCxnSpPr>
        <p:spPr>
          <a:xfrm>
            <a:off x="6359723" y="4688934"/>
            <a:ext cx="436475" cy="1533123"/>
          </a:xfrm>
          <a:prstGeom prst="line">
            <a:avLst/>
          </a:prstGeom>
          <a:ln w="762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2599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6"/>
            <a:ext cx="8229600" cy="2170113"/>
          </a:xfrm>
        </p:spPr>
        <p:txBody>
          <a:bodyPr>
            <a:normAutofit/>
          </a:bodyPr>
          <a:lstStyle/>
          <a:p>
            <a:r>
              <a:rPr lang="es-ES_tradnl" b="1" dirty="0" smtClean="0">
                <a:latin typeface="+mn-lt"/>
              </a:rPr>
              <a:t>Hay una </a:t>
            </a:r>
            <a:r>
              <a:rPr lang="es-ES_tradnl" b="1" dirty="0" smtClean="0">
                <a:solidFill>
                  <a:srgbClr val="3366FF"/>
                </a:solidFill>
                <a:latin typeface="+mn-lt"/>
              </a:rPr>
              <a:t>rebaja </a:t>
            </a:r>
            <a:r>
              <a:rPr lang="es-ES_tradnl" b="1" dirty="0" smtClean="0">
                <a:latin typeface="+mn-lt"/>
              </a:rPr>
              <a:t>en </a:t>
            </a:r>
            <a:r>
              <a:rPr lang="es-ES_tradnl" b="1" dirty="0">
                <a:latin typeface="+mn-lt"/>
              </a:rPr>
              <a:t>la </a:t>
            </a:r>
            <a:r>
              <a:rPr lang="es-ES_tradnl" b="1" dirty="0">
                <a:solidFill>
                  <a:srgbClr val="3366FF"/>
                </a:solidFill>
                <a:latin typeface="+mn-lt"/>
              </a:rPr>
              <a:t>zapatería</a:t>
            </a:r>
            <a:r>
              <a:rPr lang="es-ES_tradnl" b="1" dirty="0" smtClean="0">
                <a:latin typeface="+mn-lt"/>
              </a:rPr>
              <a:t>. ¡Hay </a:t>
            </a:r>
            <a:r>
              <a:rPr lang="es-ES_tradnl" b="1" dirty="0" smtClean="0">
                <a:solidFill>
                  <a:srgbClr val="3366FF"/>
                </a:solidFill>
                <a:latin typeface="+mn-lt"/>
              </a:rPr>
              <a:t>descuentos</a:t>
            </a:r>
            <a:r>
              <a:rPr lang="es-ES_tradnl" b="1" dirty="0" smtClean="0">
                <a:latin typeface="+mn-lt"/>
              </a:rPr>
              <a:t>! </a:t>
            </a:r>
            <a:endParaRPr lang="es-ES_tradnl" b="1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6</a:t>
            </a:fld>
            <a:endParaRPr lang="en-US"/>
          </a:p>
        </p:txBody>
      </p:sp>
      <p:pic>
        <p:nvPicPr>
          <p:cNvPr id="6" name="Picture 5" descr="payles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8625" y="2619375"/>
            <a:ext cx="5651500" cy="4238625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 flipV="1">
            <a:off x="1176020" y="3618230"/>
            <a:ext cx="822960" cy="69977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6002020" y="4318000"/>
            <a:ext cx="1570355" cy="779146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0" y="4318000"/>
            <a:ext cx="19636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2400" b="1" dirty="0" smtClean="0"/>
              <a:t>La </a:t>
            </a:r>
            <a:r>
              <a:rPr lang="es-ES_tradnl" sz="2400" b="1" dirty="0" smtClean="0">
                <a:solidFill>
                  <a:srgbClr val="3366FF"/>
                </a:solidFill>
              </a:rPr>
              <a:t>zapatería</a:t>
            </a:r>
            <a:r>
              <a:rPr lang="es-ES_tradnl" sz="2400" b="1" dirty="0" smtClean="0"/>
              <a:t> </a:t>
            </a:r>
            <a:endParaRPr lang="es-ES_tradnl" sz="2400" b="1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7333" y="4938395"/>
            <a:ext cx="1603998" cy="1070669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7382605" y="4056390"/>
            <a:ext cx="17613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2800" b="1" dirty="0" smtClean="0"/>
              <a:t>La </a:t>
            </a:r>
            <a:r>
              <a:rPr lang="es-ES_tradnl" sz="2800" b="1" dirty="0" smtClean="0">
                <a:solidFill>
                  <a:srgbClr val="3366FF"/>
                </a:solidFill>
              </a:rPr>
              <a:t>rebaja</a:t>
            </a:r>
            <a:endParaRPr lang="es-ES_tradnl" sz="2800" b="1" dirty="0">
              <a:solidFill>
                <a:srgbClr val="33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415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Expressing likes and dislikes: </a:t>
            </a:r>
            <a:r>
              <a:rPr lang="en-US" b="1" i="1" dirty="0" err="1"/>
              <a:t>Gustar</a:t>
            </a:r>
            <a:r>
              <a:rPr lang="en-US" b="1" dirty="0"/>
              <a:t> and similar </a:t>
            </a:r>
            <a:r>
              <a:rPr lang="en-US" b="1" dirty="0" smtClean="0"/>
              <a:t>verbs</a:t>
            </a:r>
            <a:br>
              <a:rPr lang="en-US" b="1" dirty="0" smtClean="0"/>
            </a:br>
            <a:r>
              <a:rPr lang="es-ES_tradnl" sz="2700" dirty="0"/>
              <a:t>(</a:t>
            </a:r>
            <a:r>
              <a:rPr lang="es-ES_tradnl" sz="2700" i="1" dirty="0"/>
              <a:t>Mosaicos</a:t>
            </a:r>
            <a:r>
              <a:rPr lang="es-ES_tradnl" sz="2700" dirty="0"/>
              <a:t> p. 58-59)</a:t>
            </a:r>
            <a:endParaRPr lang="en-US" sz="27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_tradnl" b="1" dirty="0" smtClean="0"/>
          </a:p>
          <a:p>
            <a:r>
              <a:rPr lang="es-ES_tradnl" b="1" dirty="0" smtClean="0"/>
              <a:t>Las formas de gustar en el </a:t>
            </a:r>
            <a:r>
              <a:rPr lang="es-ES_tradnl" b="1" i="1" u="sng" dirty="0" smtClean="0"/>
              <a:t>presente</a:t>
            </a:r>
            <a:endParaRPr lang="es-ES_tradnl" b="1" dirty="0"/>
          </a:p>
          <a:p>
            <a:pPr lvl="1"/>
            <a:r>
              <a:rPr lang="es-ES_tradnl" b="1" dirty="0" smtClean="0"/>
              <a:t>gust</a:t>
            </a:r>
            <a:r>
              <a:rPr lang="es-ES_tradnl" b="1" dirty="0" smtClean="0">
                <a:solidFill>
                  <a:srgbClr val="E822D2"/>
                </a:solidFill>
              </a:rPr>
              <a:t>a</a:t>
            </a:r>
            <a:r>
              <a:rPr lang="es-ES_tradnl" b="1" dirty="0" smtClean="0"/>
              <a:t> y gust</a:t>
            </a:r>
            <a:r>
              <a:rPr lang="es-ES_tradnl" b="1" dirty="0" smtClean="0">
                <a:solidFill>
                  <a:srgbClr val="E822D2"/>
                </a:solidFill>
              </a:rPr>
              <a:t>an</a:t>
            </a:r>
          </a:p>
          <a:p>
            <a:r>
              <a:rPr lang="es-ES_tradnl" b="1" dirty="0" smtClean="0">
                <a:solidFill>
                  <a:srgbClr val="000000"/>
                </a:solidFill>
              </a:rPr>
              <a:t>Las formas de gustar en el </a:t>
            </a:r>
            <a:r>
              <a:rPr lang="es-ES_tradnl" b="1" i="1" u="sng" dirty="0" smtClean="0">
                <a:solidFill>
                  <a:srgbClr val="000000"/>
                </a:solidFill>
              </a:rPr>
              <a:t>pretérito</a:t>
            </a:r>
            <a:endParaRPr lang="es-ES_tradnl" b="1" dirty="0">
              <a:solidFill>
                <a:srgbClr val="000000"/>
              </a:solidFill>
            </a:endParaRPr>
          </a:p>
          <a:p>
            <a:pPr lvl="1"/>
            <a:r>
              <a:rPr lang="es-ES_tradnl" b="1" dirty="0" smtClean="0">
                <a:solidFill>
                  <a:srgbClr val="000000"/>
                </a:solidFill>
              </a:rPr>
              <a:t>gust</a:t>
            </a:r>
            <a:r>
              <a:rPr lang="es-ES_tradnl" b="1" dirty="0" smtClean="0">
                <a:solidFill>
                  <a:srgbClr val="E822D2"/>
                </a:solidFill>
              </a:rPr>
              <a:t>ó</a:t>
            </a:r>
            <a:r>
              <a:rPr lang="es-ES_tradnl" b="1" dirty="0" smtClean="0">
                <a:solidFill>
                  <a:srgbClr val="000000"/>
                </a:solidFill>
              </a:rPr>
              <a:t> y gust</a:t>
            </a:r>
            <a:r>
              <a:rPr lang="es-ES_tradnl" b="1" dirty="0" smtClean="0">
                <a:solidFill>
                  <a:srgbClr val="E822D2"/>
                </a:solidFill>
              </a:rPr>
              <a:t>aron</a:t>
            </a:r>
          </a:p>
          <a:p>
            <a:r>
              <a:rPr lang="es-ES_tradnl" b="1" dirty="0" smtClean="0">
                <a:solidFill>
                  <a:srgbClr val="000000"/>
                </a:solidFill>
              </a:rPr>
              <a:t>Usamos </a:t>
            </a:r>
            <a:r>
              <a:rPr lang="es-ES_tradnl" b="1" i="1" dirty="0" smtClean="0">
                <a:solidFill>
                  <a:srgbClr val="000000"/>
                </a:solidFill>
              </a:rPr>
              <a:t>gustar</a:t>
            </a:r>
            <a:r>
              <a:rPr lang="es-ES_tradnl" b="1" i="1" dirty="0" smtClean="0">
                <a:solidFill>
                  <a:srgbClr val="E822D2"/>
                </a:solidFill>
              </a:rPr>
              <a:t>ía</a:t>
            </a:r>
            <a:r>
              <a:rPr lang="es-ES_tradnl" b="1" dirty="0" smtClean="0">
                <a:solidFill>
                  <a:srgbClr val="000000"/>
                </a:solidFill>
              </a:rPr>
              <a:t> para decir </a:t>
            </a:r>
          </a:p>
          <a:p>
            <a:pPr marL="457200" lvl="1" indent="0">
              <a:buNone/>
            </a:pPr>
            <a:r>
              <a:rPr lang="es-ES_tradnl" b="1" dirty="0" smtClean="0">
                <a:solidFill>
                  <a:srgbClr val="000000"/>
                </a:solidFill>
              </a:rPr>
              <a:t>“</a:t>
            </a:r>
            <a:r>
              <a:rPr lang="es-ES_tradnl" b="1" i="1" dirty="0" err="1" smtClean="0">
                <a:solidFill>
                  <a:srgbClr val="000000"/>
                </a:solidFill>
              </a:rPr>
              <a:t>would</a:t>
            </a:r>
            <a:r>
              <a:rPr lang="es-ES_tradnl" b="1" i="1" dirty="0" smtClean="0">
                <a:solidFill>
                  <a:srgbClr val="000000"/>
                </a:solidFill>
              </a:rPr>
              <a:t> </a:t>
            </a:r>
            <a:r>
              <a:rPr lang="es-ES_tradnl" b="1" i="1" dirty="0" err="1" smtClean="0">
                <a:solidFill>
                  <a:srgbClr val="000000"/>
                </a:solidFill>
              </a:rPr>
              <a:t>like</a:t>
            </a:r>
            <a:r>
              <a:rPr lang="es-ES_tradnl" b="1" dirty="0" smtClean="0">
                <a:solidFill>
                  <a:srgbClr val="000000"/>
                </a:solidFill>
              </a:rPr>
              <a:t>”</a:t>
            </a:r>
            <a:endParaRPr lang="es-ES_tradnl" b="1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26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Expressing likes and dislikes: </a:t>
            </a:r>
            <a:r>
              <a:rPr lang="en-US" b="1" i="1" dirty="0" err="1" smtClean="0"/>
              <a:t>Gustar</a:t>
            </a:r>
            <a:r>
              <a:rPr lang="en-US" b="1" dirty="0" smtClean="0"/>
              <a:t> and similar verbs </a:t>
            </a:r>
            <a:br>
              <a:rPr lang="en-US" b="1" dirty="0" smtClean="0"/>
            </a:br>
            <a:r>
              <a:rPr lang="es-ES_tradnl" sz="2200" dirty="0" smtClean="0"/>
              <a:t>(</a:t>
            </a:r>
            <a:r>
              <a:rPr lang="es-ES_tradnl" sz="2200" i="1" dirty="0"/>
              <a:t>Mosaicos</a:t>
            </a:r>
            <a:r>
              <a:rPr lang="es-ES_tradnl" sz="2200" dirty="0"/>
              <a:t> p. 58-59)</a:t>
            </a:r>
            <a:br>
              <a:rPr lang="es-ES_tradnl" sz="2200" dirty="0"/>
            </a:br>
            <a:endParaRPr lang="en-US" sz="2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21275"/>
          </a:xfrm>
        </p:spPr>
        <p:txBody>
          <a:bodyPr>
            <a:normAutofit lnSpcReduction="10000"/>
          </a:bodyPr>
          <a:lstStyle/>
          <a:p>
            <a:r>
              <a:rPr lang="es-ES_tradnl" sz="2800" b="1" dirty="0" smtClean="0"/>
              <a:t>El </a:t>
            </a:r>
            <a:r>
              <a:rPr lang="es-ES_tradnl" sz="2800" b="1" dirty="0" smtClean="0">
                <a:solidFill>
                  <a:srgbClr val="3366FF"/>
                </a:solidFill>
              </a:rPr>
              <a:t>sujeto </a:t>
            </a:r>
            <a:r>
              <a:rPr lang="es-ES_tradnl" sz="2800" b="1" dirty="0" smtClean="0"/>
              <a:t>del verbo es la cosa que da gusto</a:t>
            </a:r>
          </a:p>
          <a:p>
            <a:r>
              <a:rPr lang="es-ES_tradnl" sz="2800" b="1" dirty="0" smtClean="0"/>
              <a:t>El </a:t>
            </a:r>
            <a:r>
              <a:rPr lang="es-ES_tradnl" sz="2800" b="1" dirty="0" smtClean="0">
                <a:solidFill>
                  <a:srgbClr val="E822D2"/>
                </a:solidFill>
              </a:rPr>
              <a:t>complemento indirecto </a:t>
            </a:r>
            <a:r>
              <a:rPr lang="es-ES_tradnl" sz="2800" b="1" dirty="0" smtClean="0"/>
              <a:t>indica quién recibe el gusto </a:t>
            </a:r>
          </a:p>
          <a:p>
            <a:r>
              <a:rPr lang="es-ES_tradnl" sz="2800" b="1" dirty="0"/>
              <a:t>Usa gust</a:t>
            </a:r>
            <a:r>
              <a:rPr lang="es-ES_tradnl" sz="2800" b="1" dirty="0">
                <a:solidFill>
                  <a:srgbClr val="9716EE"/>
                </a:solidFill>
              </a:rPr>
              <a:t>a</a:t>
            </a:r>
            <a:r>
              <a:rPr lang="es-ES_tradnl" sz="2800" b="1" dirty="0"/>
              <a:t>/gust</a:t>
            </a:r>
            <a:r>
              <a:rPr lang="es-ES_tradnl" sz="2800" b="1" dirty="0">
                <a:solidFill>
                  <a:srgbClr val="9716EE"/>
                </a:solidFill>
              </a:rPr>
              <a:t>ó</a:t>
            </a:r>
            <a:r>
              <a:rPr lang="es-ES_tradnl" sz="2800" b="1" dirty="0"/>
              <a:t> para </a:t>
            </a:r>
            <a:r>
              <a:rPr lang="es-ES_tradnl" sz="2800" b="1" dirty="0" smtClean="0"/>
              <a:t>un </a:t>
            </a:r>
            <a:r>
              <a:rPr lang="es-ES_tradnl" sz="2800" b="1" dirty="0" smtClean="0">
                <a:solidFill>
                  <a:srgbClr val="3366FF"/>
                </a:solidFill>
              </a:rPr>
              <a:t>sujeto singular</a:t>
            </a:r>
            <a:endParaRPr lang="es-ES_tradnl" sz="2800" b="1" dirty="0">
              <a:solidFill>
                <a:srgbClr val="3366FF"/>
              </a:solidFill>
            </a:endParaRPr>
          </a:p>
          <a:p>
            <a:r>
              <a:rPr lang="es-ES_tradnl" sz="2800" b="1" dirty="0"/>
              <a:t>Usa gust</a:t>
            </a:r>
            <a:r>
              <a:rPr lang="es-ES_tradnl" sz="2800" b="1" dirty="0">
                <a:solidFill>
                  <a:srgbClr val="9716EE"/>
                </a:solidFill>
              </a:rPr>
              <a:t>an</a:t>
            </a:r>
            <a:r>
              <a:rPr lang="es-ES_tradnl" sz="2800" b="1" dirty="0"/>
              <a:t>/gust</a:t>
            </a:r>
            <a:r>
              <a:rPr lang="es-ES_tradnl" sz="2800" b="1" dirty="0">
                <a:solidFill>
                  <a:srgbClr val="9716EE"/>
                </a:solidFill>
              </a:rPr>
              <a:t>aron</a:t>
            </a:r>
            <a:r>
              <a:rPr lang="es-ES_tradnl" sz="2800" b="1" dirty="0"/>
              <a:t> para </a:t>
            </a:r>
            <a:r>
              <a:rPr lang="es-ES_tradnl" sz="2800" b="1" dirty="0" smtClean="0"/>
              <a:t>un </a:t>
            </a:r>
            <a:r>
              <a:rPr lang="es-ES_tradnl" sz="2800" b="1" dirty="0" smtClean="0">
                <a:solidFill>
                  <a:srgbClr val="3366FF"/>
                </a:solidFill>
              </a:rPr>
              <a:t>sujeto plural</a:t>
            </a:r>
          </a:p>
          <a:p>
            <a:r>
              <a:rPr lang="es-ES_tradnl" sz="2800" b="1" dirty="0" smtClean="0"/>
              <a:t>Ejemplo</a:t>
            </a:r>
          </a:p>
          <a:p>
            <a:pPr marL="0" indent="0">
              <a:buNone/>
            </a:pPr>
            <a:r>
              <a:rPr lang="es-ES_tradnl" sz="2800" b="1" dirty="0"/>
              <a:t>	</a:t>
            </a:r>
            <a:r>
              <a:rPr lang="es-ES_tradnl" sz="2800" b="1" dirty="0" smtClean="0"/>
              <a:t>	</a:t>
            </a:r>
            <a:r>
              <a:rPr lang="es-ES_tradnl" b="1" dirty="0" smtClean="0"/>
              <a:t>Me    gusta    la    chaqueta. </a:t>
            </a:r>
          </a:p>
          <a:p>
            <a:pPr marL="457200" lvl="1" indent="0">
              <a:buNone/>
            </a:pPr>
            <a:r>
              <a:rPr lang="es-ES_tradnl" sz="3200" b="1" dirty="0" smtClean="0">
                <a:solidFill>
                  <a:srgbClr val="E822D2"/>
                </a:solidFill>
              </a:rPr>
              <a:t>	Me   </a:t>
            </a:r>
            <a:r>
              <a:rPr lang="es-ES_tradnl" sz="3200" b="1" dirty="0" smtClean="0"/>
              <a:t> gust</a:t>
            </a:r>
            <a:r>
              <a:rPr lang="es-ES_tradnl" sz="3200" b="1" dirty="0" smtClean="0">
                <a:solidFill>
                  <a:srgbClr val="9716EE"/>
                </a:solidFill>
              </a:rPr>
              <a:t>a</a:t>
            </a:r>
            <a:r>
              <a:rPr lang="es-ES_tradnl" sz="3200" b="1" dirty="0" smtClean="0"/>
              <a:t>    la    </a:t>
            </a:r>
            <a:r>
              <a:rPr lang="es-ES_tradnl" sz="3200" b="1" dirty="0" smtClean="0">
                <a:solidFill>
                  <a:srgbClr val="3366FF"/>
                </a:solidFill>
              </a:rPr>
              <a:t>chaqueta</a:t>
            </a:r>
            <a:r>
              <a:rPr lang="es-ES_tradnl" sz="3200" b="1" dirty="0" smtClean="0"/>
              <a:t>. </a:t>
            </a:r>
          </a:p>
          <a:p>
            <a:pPr marL="914400" lvl="2" indent="0">
              <a:buNone/>
            </a:pPr>
            <a:r>
              <a:rPr lang="es-ES_tradnl" sz="2000" b="1" dirty="0" smtClean="0"/>
              <a:t>				</a:t>
            </a:r>
          </a:p>
          <a:p>
            <a:pPr marL="914400" lvl="2" indent="0">
              <a:buNone/>
            </a:pPr>
            <a:endParaRPr lang="es-ES_tradnl" sz="2000" b="1" dirty="0" smtClean="0"/>
          </a:p>
          <a:p>
            <a:pPr marL="0" indent="0">
              <a:buNone/>
            </a:pPr>
            <a:r>
              <a:rPr lang="es-ES_tradnl" b="1" dirty="0" smtClean="0"/>
              <a:t>  </a:t>
            </a:r>
            <a:r>
              <a:rPr lang="es-ES_tradnl" sz="2000" b="1" dirty="0" smtClean="0">
                <a:solidFill>
                  <a:srgbClr val="E822D2"/>
                </a:solidFill>
              </a:rPr>
              <a:t>Recibe el gusto</a:t>
            </a:r>
            <a:r>
              <a:rPr lang="es-ES_tradnl" b="1" dirty="0" smtClean="0"/>
              <a:t>	</a:t>
            </a:r>
            <a:r>
              <a:rPr lang="es-ES_tradnl" sz="2000" b="1" dirty="0" smtClean="0">
                <a:solidFill>
                  <a:srgbClr val="9716EE"/>
                </a:solidFill>
              </a:rPr>
              <a:t>3rd persona singular</a:t>
            </a:r>
            <a:r>
              <a:rPr lang="es-ES_tradnl" b="1" dirty="0" smtClean="0"/>
              <a:t>	</a:t>
            </a:r>
            <a:r>
              <a:rPr lang="es-ES_tradnl" sz="2000" b="1" dirty="0" smtClean="0">
                <a:solidFill>
                  <a:srgbClr val="3366FF"/>
                </a:solidFill>
              </a:rPr>
              <a:t>Sujeto singular</a:t>
            </a:r>
            <a:r>
              <a:rPr lang="es-ES_tradnl" b="1" dirty="0" smtClean="0"/>
              <a:t>	</a:t>
            </a:r>
          </a:p>
          <a:p>
            <a:pPr marL="0" indent="0" algn="ctr">
              <a:buNone/>
            </a:pPr>
            <a:endParaRPr lang="en-US" b="1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z="2000" b="1" smtClean="0">
                <a:solidFill>
                  <a:schemeClr val="tx1"/>
                </a:solidFill>
              </a:rPr>
              <a:t>8</a:t>
            </a:fld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1486235" y="5517286"/>
            <a:ext cx="312515" cy="510453"/>
          </a:xfrm>
          <a:prstGeom prst="downArrow">
            <a:avLst/>
          </a:prstGeom>
          <a:solidFill>
            <a:srgbClr val="E822D2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8" name="Down Arrow 7"/>
          <p:cNvSpPr/>
          <p:nvPr/>
        </p:nvSpPr>
        <p:spPr>
          <a:xfrm>
            <a:off x="3204714" y="5517286"/>
            <a:ext cx="312515" cy="510453"/>
          </a:xfrm>
          <a:prstGeom prst="downArrow">
            <a:avLst/>
          </a:prstGeom>
          <a:solidFill>
            <a:srgbClr val="9716EE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9" name="Down Arrow 8"/>
          <p:cNvSpPr/>
          <p:nvPr/>
        </p:nvSpPr>
        <p:spPr>
          <a:xfrm>
            <a:off x="5979699" y="5517286"/>
            <a:ext cx="312515" cy="510453"/>
          </a:xfrm>
          <a:prstGeom prst="downArrow">
            <a:avLst/>
          </a:prstGeom>
          <a:solidFill>
            <a:srgbClr val="3366FF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6213696" y="4387801"/>
            <a:ext cx="658894" cy="478369"/>
          </a:xfrm>
          <a:prstGeom prst="ellipse">
            <a:avLst/>
          </a:prstGeom>
          <a:noFill/>
          <a:ln>
            <a:solidFill>
              <a:srgbClr val="3366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3187782" y="4387801"/>
            <a:ext cx="658894" cy="478369"/>
          </a:xfrm>
          <a:prstGeom prst="ellipse">
            <a:avLst/>
          </a:prstGeom>
          <a:noFill/>
          <a:ln>
            <a:solidFill>
              <a:srgbClr val="9716EE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endParaRPr lang="en-US">
              <a:solidFill>
                <a:srgbClr val="9716EE"/>
              </a:solidFill>
            </a:endParaRPr>
          </a:p>
        </p:txBody>
      </p:sp>
      <p:sp>
        <p:nvSpPr>
          <p:cNvPr id="34" name="Curved Down Arrow 33"/>
          <p:cNvSpPr/>
          <p:nvPr/>
        </p:nvSpPr>
        <p:spPr>
          <a:xfrm>
            <a:off x="3517229" y="3859945"/>
            <a:ext cx="2696467" cy="526948"/>
          </a:xfrm>
          <a:prstGeom prst="curvedDown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791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2" grpId="0" animBg="1"/>
      <p:bldP spid="3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b="1" dirty="0" smtClean="0"/>
              <a:t>Los complementos indirectos</a:t>
            </a:r>
            <a:endParaRPr lang="es-ES_tradnl" b="1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10002399"/>
              </p:ext>
            </p:extLst>
          </p:nvPr>
        </p:nvGraphicFramePr>
        <p:xfrm>
          <a:off x="457200" y="1600200"/>
          <a:ext cx="8229600" cy="402336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s-ES_tradnl" sz="6000" b="1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_tradnl" sz="6000" b="1" noProof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_tradnl" sz="6000" b="1" noProof="0" smtClean="0"/>
                        <a:t>Me</a:t>
                      </a:r>
                      <a:endParaRPr lang="es-ES_tradnl" sz="6000" b="1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6000" b="1" noProof="0" smtClean="0"/>
                        <a:t>Nos</a:t>
                      </a:r>
                      <a:endParaRPr lang="es-ES_tradnl" sz="6000" b="1" noProof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_tradnl" sz="6000" b="1" noProof="0" smtClean="0"/>
                        <a:t>Te</a:t>
                      </a:r>
                      <a:endParaRPr lang="es-ES_tradnl" sz="6000" b="1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6000" b="1" noProof="0" smtClean="0"/>
                        <a:t>Os</a:t>
                      </a:r>
                      <a:endParaRPr lang="es-ES_tradnl" sz="6000" b="1" noProof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_tradnl" sz="6000" b="1" noProof="0" smtClean="0"/>
                        <a:t>Le</a:t>
                      </a:r>
                      <a:endParaRPr lang="es-ES_tradnl" sz="6000" b="1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6000" b="1" noProof="0" dirty="0" smtClean="0"/>
                        <a:t>Les</a:t>
                      </a:r>
                      <a:endParaRPr lang="es-ES_tradnl" sz="6000" b="1" noProof="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37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ersion xmlns="http://schemas.microsoft.com/sharepoint/v3/fields" xsi:nil="true"/>
    <_Status xmlns="http://schemas.microsoft.com/sharepoint/v3/fields">Not Started</_Statu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E64AEEDD9B7A4D93545ACBE97D4615" ma:contentTypeVersion="2" ma:contentTypeDescription="Create a new document." ma:contentTypeScope="" ma:versionID="f49002b78e3a4a71b814eef46a983816">
  <xsd:schema xmlns:xsd="http://www.w3.org/2001/XMLSchema" xmlns:xs="http://www.w3.org/2001/XMLSchema" xmlns:p="http://schemas.microsoft.com/office/2006/metadata/properties" xmlns:ns2="http://schemas.microsoft.com/sharepoint/v3/fields" targetNamespace="http://schemas.microsoft.com/office/2006/metadata/properties" ma:root="true" ma:fieldsID="38f6db2dd0d9a0cf6a8dc37be32b365b" ns2:_=""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Status" minOccurs="0"/>
                <xsd:element ref="ns2:_Ver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8" nillable="true" ma:displayName="Status" ma:default="Not Started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  <xsd:element name="_Version" ma:index="9" nillable="true" ma:displayName="Version" ma:internalName="_Vers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B6F2769-7194-4217-93D3-3AF3A4742282}">
  <ds:schemaRefs>
    <ds:schemaRef ds:uri="http://schemas.microsoft.com/office/infopath/2007/PartnerControls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schemas.microsoft.com/sharepoint/v3/fields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E4214858-785C-42F7-BE66-6D0E79395F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FNEMasterTemplateForThemePreview.pptx</Template>
  <TotalTime>934</TotalTime>
  <Words>1259</Words>
  <Application>Microsoft Office PowerPoint</Application>
  <PresentationFormat>On-screen Show (4:3)</PresentationFormat>
  <Paragraphs>241</Paragraphs>
  <Slides>35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8" baseType="lpstr">
      <vt:lpstr>Arial</vt:lpstr>
      <vt:lpstr>Calibri</vt:lpstr>
      <vt:lpstr>Office Theme</vt:lpstr>
      <vt:lpstr>Hoy en clase</vt:lpstr>
      <vt:lpstr>6.1.1 Vocabulary Los accesorios y las compras (Mosaicos p. 42-43, 47) 6.2.3 Gustar and similar verbs (Mosaicos p. 58-59) </vt:lpstr>
      <vt:lpstr>PowerPoint Presentation</vt:lpstr>
      <vt:lpstr>James quiere comprar algunos regalos para su esposa en la joyería. James compra  muchas joyas. </vt:lpstr>
      <vt:lpstr>James y León compran más regalos en otras tiendas. James paga en efectivo. </vt:lpstr>
      <vt:lpstr>Hay una rebaja en la zapatería. ¡Hay descuentos! </vt:lpstr>
      <vt:lpstr>Expressing likes and dislikes: Gustar and similar verbs (Mosaicos p. 58-59)</vt:lpstr>
      <vt:lpstr>Expressing likes and dislikes: Gustar and similar verbs  (Mosaicos p. 58-59) </vt:lpstr>
      <vt:lpstr>Los complementos indirectos</vt:lpstr>
      <vt:lpstr> Para clarificar  quién recibe el gusto usa… </vt:lpstr>
      <vt:lpstr>Otros verbos como gustar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Comprehension Check</vt:lpstr>
      <vt:lpstr>Comprehension Check</vt:lpstr>
      <vt:lpstr>Sabemos las tiendas que James y León les gustan. Y los estudiantes de Penn State, ¿cuáles tiendas les gustan?</vt:lpstr>
      <vt:lpstr>Oral Input (6 min.)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Oral Input</vt:lpstr>
      <vt:lpstr>Hemos hablado de los otros estudiantes de Penn State, James y León. Ahora vamos a hablar sobre lo que ustedes les gusta comprar.</vt:lpstr>
      <vt:lpstr>Written and Oral Output</vt:lpstr>
      <vt:lpstr>Written and Oral Output</vt:lpstr>
      <vt:lpstr>Written and Oral Output</vt:lpstr>
      <vt:lpstr>¡Qué desastre!  James y León compraron muchos regalos horribles. ¡A ustedes no les gustan los regalos!</vt:lpstr>
      <vt:lpstr>Oral Output</vt:lpstr>
      <vt:lpstr>Oral Output</vt:lpstr>
      <vt:lpstr>¡Según las sugerencias, James y León compraron otros regalos para ustedes! </vt:lpstr>
      <vt:lpstr>Conclusión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Diana</dc:creator>
  <cp:lastModifiedBy>Kayleen Elizabeth Notchick</cp:lastModifiedBy>
  <cp:revision>150</cp:revision>
  <dcterms:created xsi:type="dcterms:W3CDTF">2010-04-12T23:12:02Z</dcterms:created>
  <dcterms:modified xsi:type="dcterms:W3CDTF">2014-12-03T15:53:37Z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0x0101000DE64AEEDD9B7A4D93545ACBE97D4615</vt:lpwstr>
  </property>
</Properties>
</file>